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0"/>
  </p:notesMasterIdLst>
  <p:sldIdLst>
    <p:sldId id="256" r:id="rId2"/>
    <p:sldId id="258" r:id="rId3"/>
    <p:sldId id="259" r:id="rId4"/>
    <p:sldId id="260" r:id="rId5"/>
    <p:sldId id="261" r:id="rId6"/>
    <p:sldId id="262" r:id="rId7"/>
    <p:sldId id="263" r:id="rId8"/>
    <p:sldId id="264" r:id="rId9"/>
    <p:sldId id="265" r:id="rId10"/>
    <p:sldId id="266" r:id="rId11"/>
    <p:sldId id="267" r:id="rId12"/>
    <p:sldId id="276" r:id="rId13"/>
    <p:sldId id="277" r:id="rId14"/>
    <p:sldId id="269" r:id="rId15"/>
    <p:sldId id="270" r:id="rId16"/>
    <p:sldId id="271" r:id="rId17"/>
    <p:sldId id="274" r:id="rId18"/>
    <p:sldId id="275"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66"/>
    <a:srgbClr val="5EEC3C"/>
    <a:srgbClr val="9EFF29"/>
    <a:srgbClr val="A4660C"/>
    <a:srgbClr val="952F69"/>
    <a:srgbClr val="FF856D"/>
    <a:srgbClr val="FF2549"/>
    <a:srgbClr val="003635"/>
    <a:srgbClr val="005856"/>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26" autoAdjust="0"/>
    <p:restoredTop sz="95520" autoAdjust="0"/>
  </p:normalViewPr>
  <p:slideViewPr>
    <p:cSldViewPr snapToGrid="0">
      <p:cViewPr varScale="1">
        <p:scale>
          <a:sx n="109" d="100"/>
          <a:sy n="109" d="100"/>
        </p:scale>
        <p:origin x="509"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pPr/>
              <a:t>03-Apr-21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pPr/>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15960" y="2949677"/>
            <a:ext cx="8048717" cy="1637071"/>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67583" y="1998415"/>
            <a:ext cx="7975483" cy="685791"/>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03-Apr-21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63713" y="194838"/>
            <a:ext cx="8246070" cy="763526"/>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26843" y="1275735"/>
            <a:ext cx="8246070" cy="3262122"/>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25500" y="605639"/>
            <a:ext cx="6461299" cy="725349"/>
          </a:xfrm>
        </p:spPr>
        <p:txBody>
          <a:bodyPr>
            <a:normAutofit/>
          </a:bodyPr>
          <a:lstStyle>
            <a:lvl1pPr algn="l">
              <a:defRPr sz="360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225500" y="1519084"/>
            <a:ext cx="6461299" cy="3221032"/>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03-Apr-21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03-Apr-21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2693" y="220024"/>
            <a:ext cx="8093365" cy="763525"/>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552291"/>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024688"/>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552291"/>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024688"/>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03-Apr-21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03-Apr-21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03-Apr-21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03-Apr-21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03-Apr-21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10114-8C54-4368-B2C8-958BC5D8DE7C}"/>
              </a:ext>
            </a:extLst>
          </p:cNvPr>
          <p:cNvSpPr>
            <a:spLocks noGrp="1"/>
          </p:cNvSpPr>
          <p:nvPr>
            <p:ph type="ctrTitle"/>
          </p:nvPr>
        </p:nvSpPr>
        <p:spPr/>
        <p:txBody>
          <a:bodyPr/>
          <a:lstStyle/>
          <a:p>
            <a:r>
              <a:rPr lang="en-IN" dirty="0"/>
              <a:t>Skin Cancer Detection using </a:t>
            </a:r>
            <a:br>
              <a:rPr lang="en-IN" dirty="0"/>
            </a:br>
            <a:r>
              <a:rPr lang="en-IN" dirty="0"/>
              <a:t>Convolutional Neural Network</a:t>
            </a:r>
          </a:p>
        </p:txBody>
      </p:sp>
      <p:sp>
        <p:nvSpPr>
          <p:cNvPr id="3" name="Subtitle 2">
            <a:extLst>
              <a:ext uri="{FF2B5EF4-FFF2-40B4-BE49-F238E27FC236}">
                <a16:creationId xmlns:a16="http://schemas.microsoft.com/office/drawing/2014/main" id="{4774E803-E79B-46B6-A9D6-D7793F4DB17D}"/>
              </a:ext>
            </a:extLst>
          </p:cNvPr>
          <p:cNvSpPr>
            <a:spLocks noGrp="1"/>
          </p:cNvSpPr>
          <p:nvPr>
            <p:ph type="subTitle" idx="1"/>
          </p:nvPr>
        </p:nvSpPr>
        <p:spPr>
          <a:xfrm>
            <a:off x="667583" y="275665"/>
            <a:ext cx="7975483" cy="2408542"/>
          </a:xfrm>
        </p:spPr>
        <p:txBody>
          <a:bodyPr>
            <a:normAutofit fontScale="62500" lnSpcReduction="20000"/>
          </a:bodyPr>
          <a:lstStyle/>
          <a:p>
            <a:r>
              <a:rPr lang="en-IN" dirty="0"/>
              <a:t>Soft Computing Project</a:t>
            </a:r>
          </a:p>
          <a:p>
            <a:endParaRPr lang="en-IN" dirty="0"/>
          </a:p>
          <a:p>
            <a:pPr marL="0" marR="0" lvl="0" indent="0" rtl="0">
              <a:spcBef>
                <a:spcPts val="0"/>
              </a:spcBef>
              <a:spcAft>
                <a:spcPts val="0"/>
              </a:spcAft>
              <a:buNone/>
            </a:pPr>
            <a:r>
              <a:rPr lang="en-US" sz="2800" b="1" i="0" u="none" strike="noStrike" cap="none" dirty="0">
                <a:latin typeface="Calibri"/>
                <a:ea typeface="Calibri"/>
                <a:cs typeface="Calibri"/>
                <a:sym typeface="Calibri"/>
              </a:rPr>
              <a:t>ITE1015 – </a:t>
            </a:r>
            <a:r>
              <a:rPr lang="en-US" sz="2800" b="1" i="0" u="none" strike="noStrike" cap="none" dirty="0" err="1">
                <a:latin typeface="Calibri"/>
                <a:ea typeface="Calibri"/>
                <a:cs typeface="Calibri"/>
                <a:sym typeface="Calibri"/>
              </a:rPr>
              <a:t>B.Tech</a:t>
            </a:r>
            <a:r>
              <a:rPr lang="en-US" sz="2800" b="1" i="0" u="none" strike="noStrike" cap="none" dirty="0">
                <a:latin typeface="Calibri"/>
                <a:ea typeface="Calibri"/>
                <a:cs typeface="Calibri"/>
                <a:sym typeface="Calibri"/>
              </a:rPr>
              <a:t>(IT) Project </a:t>
            </a:r>
            <a:endParaRPr lang="en-US" dirty="0"/>
          </a:p>
          <a:p>
            <a:pPr marL="0" marR="0" lvl="0" indent="0" rtl="0">
              <a:spcBef>
                <a:spcPts val="0"/>
              </a:spcBef>
              <a:spcAft>
                <a:spcPts val="0"/>
              </a:spcAft>
              <a:buNone/>
            </a:pPr>
            <a:r>
              <a:rPr lang="en-US" sz="2800" b="1" i="0" u="none" strike="noStrike" cap="none" dirty="0">
                <a:latin typeface="Calibri"/>
                <a:ea typeface="Calibri"/>
                <a:cs typeface="Calibri"/>
                <a:sym typeface="Calibri"/>
              </a:rPr>
              <a:t>Review 1</a:t>
            </a:r>
          </a:p>
          <a:p>
            <a:pPr marL="0" marR="0" lvl="0" indent="0" rtl="0">
              <a:spcBef>
                <a:spcPts val="0"/>
              </a:spcBef>
              <a:spcAft>
                <a:spcPts val="0"/>
              </a:spcAft>
              <a:buNone/>
            </a:pPr>
            <a:endParaRPr lang="en-US" dirty="0"/>
          </a:p>
          <a:p>
            <a:pPr marL="0" lvl="0" indent="0" rtl="0">
              <a:lnSpc>
                <a:spcPct val="90000"/>
              </a:lnSpc>
              <a:spcBef>
                <a:spcPts val="0"/>
              </a:spcBef>
              <a:spcAft>
                <a:spcPts val="0"/>
              </a:spcAft>
              <a:buClr>
                <a:schemeClr val="dk1"/>
              </a:buClr>
              <a:buSzPts val="2400"/>
              <a:buNone/>
            </a:pPr>
            <a:r>
              <a:rPr lang="en-US" dirty="0"/>
              <a:t>By:</a:t>
            </a:r>
          </a:p>
          <a:p>
            <a:pPr marL="0" lvl="0" indent="0" rtl="0">
              <a:lnSpc>
                <a:spcPct val="90000"/>
              </a:lnSpc>
              <a:spcBef>
                <a:spcPts val="1000"/>
              </a:spcBef>
              <a:spcAft>
                <a:spcPts val="0"/>
              </a:spcAft>
              <a:buClr>
                <a:schemeClr val="dk1"/>
              </a:buClr>
              <a:buSzPts val="2400"/>
              <a:buNone/>
            </a:pPr>
            <a:r>
              <a:rPr lang="en-US" dirty="0"/>
              <a:t>Aashish Bansal – 19BIT0346</a:t>
            </a:r>
          </a:p>
          <a:p>
            <a:pPr marL="0" lvl="0" indent="0" rtl="0">
              <a:lnSpc>
                <a:spcPct val="90000"/>
              </a:lnSpc>
              <a:spcBef>
                <a:spcPts val="1000"/>
              </a:spcBef>
              <a:spcAft>
                <a:spcPts val="0"/>
              </a:spcAft>
              <a:buClr>
                <a:schemeClr val="dk1"/>
              </a:buClr>
              <a:buSzPts val="2400"/>
              <a:buNone/>
            </a:pPr>
            <a:r>
              <a:rPr lang="en-US" dirty="0"/>
              <a:t>Keerthi </a:t>
            </a:r>
            <a:r>
              <a:rPr lang="en-US" dirty="0" err="1"/>
              <a:t>Yasasvi</a:t>
            </a:r>
            <a:r>
              <a:rPr lang="en-US" dirty="0"/>
              <a:t> – 19BIT0335</a:t>
            </a:r>
          </a:p>
          <a:p>
            <a:pPr marL="0" lvl="0" indent="0" rtl="0">
              <a:lnSpc>
                <a:spcPct val="90000"/>
              </a:lnSpc>
              <a:spcBef>
                <a:spcPts val="1000"/>
              </a:spcBef>
              <a:spcAft>
                <a:spcPts val="0"/>
              </a:spcAft>
              <a:buClr>
                <a:schemeClr val="dk1"/>
              </a:buClr>
              <a:buSzPts val="2400"/>
              <a:buNone/>
            </a:pPr>
            <a:r>
              <a:rPr lang="en-US" dirty="0" err="1"/>
              <a:t>Perumalla</a:t>
            </a:r>
            <a:r>
              <a:rPr lang="en-US" dirty="0"/>
              <a:t> </a:t>
            </a:r>
            <a:r>
              <a:rPr lang="en-US" dirty="0" err="1"/>
              <a:t>Sasank</a:t>
            </a:r>
            <a:r>
              <a:rPr lang="en-US" dirty="0"/>
              <a:t> – 19BIT0338</a:t>
            </a:r>
          </a:p>
          <a:p>
            <a:pPr marL="0" lvl="0" indent="0" rtl="0">
              <a:lnSpc>
                <a:spcPct val="90000"/>
              </a:lnSpc>
              <a:spcBef>
                <a:spcPts val="1000"/>
              </a:spcBef>
              <a:spcAft>
                <a:spcPts val="0"/>
              </a:spcAft>
              <a:buClr>
                <a:schemeClr val="dk1"/>
              </a:buClr>
              <a:buSzPts val="2400"/>
              <a:buNone/>
            </a:pPr>
            <a:endParaRPr lang="en-US" dirty="0"/>
          </a:p>
          <a:p>
            <a:endParaRPr lang="en-IN" dirty="0"/>
          </a:p>
        </p:txBody>
      </p:sp>
    </p:spTree>
    <p:extLst>
      <p:ext uri="{BB962C8B-B14F-4D97-AF65-F5344CB8AC3E}">
        <p14:creationId xmlns:p14="http://schemas.microsoft.com/office/powerpoint/2010/main" val="2076981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0"/>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Problem Statement</a:t>
            </a:r>
            <a:endParaRPr/>
          </a:p>
        </p:txBody>
      </p:sp>
      <p:sp>
        <p:nvSpPr>
          <p:cNvPr id="144" name="Google Shape;144;p10"/>
          <p:cNvSpPr txBox="1">
            <a:spLocks noGrp="1"/>
          </p:cNvSpPr>
          <p:nvPr>
            <p:ph type="body" idx="1"/>
          </p:nvPr>
        </p:nvSpPr>
        <p:spPr>
          <a:xfrm>
            <a:off x="628650" y="1369219"/>
            <a:ext cx="7886700" cy="3263504"/>
          </a:xfrm>
          <a:prstGeom prst="rect">
            <a:avLst/>
          </a:prstGeom>
          <a:noFill/>
          <a:ln>
            <a:noFill/>
          </a:ln>
        </p:spPr>
        <p:txBody>
          <a:bodyPr spcFirstLastPara="1" vert="horz" wrap="square" lIns="68569" tIns="34275" rIns="68569" bIns="34275" rtlCol="0" anchor="t" anchorCtr="0">
            <a:normAutofit/>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Skin cancer is an ever growing, non-immune disorder in the human society.</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Detection of various kinds of skin disorders by training a CNN architecture model with Ensemble Learning and epoch image dataset under supervision to diagnose, identify and suggest treatment stage on identification.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1"/>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dirty="0"/>
              <a:t>Proposed title of project</a:t>
            </a:r>
            <a:endParaRPr dirty="0"/>
          </a:p>
        </p:txBody>
      </p:sp>
      <p:sp>
        <p:nvSpPr>
          <p:cNvPr id="150" name="Google Shape;150;p11"/>
          <p:cNvSpPr txBox="1">
            <a:spLocks noGrp="1"/>
          </p:cNvSpPr>
          <p:nvPr>
            <p:ph type="body" idx="1"/>
          </p:nvPr>
        </p:nvSpPr>
        <p:spPr>
          <a:xfrm>
            <a:off x="628650" y="1369219"/>
            <a:ext cx="7886700" cy="3263504"/>
          </a:xfrm>
          <a:prstGeom prst="rect">
            <a:avLst/>
          </a:prstGeom>
          <a:noFill/>
          <a:ln>
            <a:noFill/>
          </a:ln>
        </p:spPr>
        <p:txBody>
          <a:bodyPr spcFirstLastPara="1" vert="horz" wrap="square" lIns="68569" tIns="34275" rIns="68569" bIns="34275" rtlCol="0" anchor="t" anchorCtr="0">
            <a:normAutofit/>
          </a:bodyPr>
          <a:lstStyle/>
          <a:p>
            <a:pPr marL="0" indent="0" algn="ctr">
              <a:lnSpc>
                <a:spcPct val="90000"/>
              </a:lnSpc>
              <a:spcBef>
                <a:spcPts val="0"/>
              </a:spcBef>
              <a:buClr>
                <a:schemeClr val="dk1"/>
              </a:buClr>
              <a:buSzPts val="1800"/>
              <a:buNone/>
            </a:pPr>
            <a:endParaRPr lang="en-IN" sz="3200" dirty="0">
              <a:latin typeface="Arial"/>
              <a:ea typeface="Arial"/>
              <a:cs typeface="Arial"/>
              <a:sym typeface="Arial"/>
            </a:endParaRPr>
          </a:p>
          <a:p>
            <a:pPr marL="0" indent="0" algn="ctr">
              <a:lnSpc>
                <a:spcPct val="90000"/>
              </a:lnSpc>
              <a:spcBef>
                <a:spcPts val="0"/>
              </a:spcBef>
              <a:buClr>
                <a:schemeClr val="dk1"/>
              </a:buClr>
              <a:buSzPts val="1800"/>
              <a:buNone/>
            </a:pPr>
            <a:endParaRPr lang="en-IN" sz="3200" dirty="0">
              <a:latin typeface="Arial"/>
              <a:ea typeface="Arial"/>
              <a:cs typeface="Arial"/>
              <a:sym typeface="Arial"/>
            </a:endParaRPr>
          </a:p>
          <a:p>
            <a:pPr marL="0" indent="0" algn="ctr">
              <a:lnSpc>
                <a:spcPct val="90000"/>
              </a:lnSpc>
              <a:spcBef>
                <a:spcPts val="0"/>
              </a:spcBef>
              <a:buClr>
                <a:schemeClr val="dk1"/>
              </a:buClr>
              <a:buSzPts val="1800"/>
              <a:buNone/>
            </a:pPr>
            <a:r>
              <a:rPr lang="en-IN" sz="3200" dirty="0">
                <a:latin typeface="Arial"/>
                <a:ea typeface="Arial"/>
                <a:cs typeface="Arial"/>
                <a:sym typeface="Arial"/>
              </a:rPr>
              <a:t>Skin Cancer Detection</a:t>
            </a:r>
          </a:p>
          <a:p>
            <a:pPr marL="0" indent="0" algn="ctr">
              <a:lnSpc>
                <a:spcPct val="90000"/>
              </a:lnSpc>
              <a:spcBef>
                <a:spcPts val="0"/>
              </a:spcBef>
              <a:buClr>
                <a:schemeClr val="dk1"/>
              </a:buClr>
              <a:buSzPts val="1800"/>
              <a:buNone/>
            </a:pPr>
            <a:r>
              <a:rPr lang="en-IN" sz="3200" dirty="0">
                <a:latin typeface="Arial"/>
                <a:ea typeface="Arial"/>
                <a:cs typeface="Arial"/>
                <a:sym typeface="Arial"/>
              </a:rPr>
              <a:t>Using</a:t>
            </a:r>
          </a:p>
          <a:p>
            <a:pPr marL="0" indent="0" algn="ctr">
              <a:lnSpc>
                <a:spcPct val="90000"/>
              </a:lnSpc>
              <a:spcBef>
                <a:spcPts val="0"/>
              </a:spcBef>
              <a:buClr>
                <a:schemeClr val="dk1"/>
              </a:buClr>
              <a:buSzPts val="1800"/>
              <a:buNone/>
            </a:pPr>
            <a:r>
              <a:rPr lang="en-IN" sz="3200" dirty="0">
                <a:latin typeface="Arial"/>
                <a:ea typeface="Arial"/>
                <a:cs typeface="Arial"/>
                <a:sym typeface="Arial"/>
              </a:rPr>
              <a:t>CNN and Ensemble Learning</a:t>
            </a:r>
            <a:endParaRPr sz="6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6FDB0-72F8-45E9-B89F-219124B347DD}"/>
              </a:ext>
            </a:extLst>
          </p:cNvPr>
          <p:cNvSpPr>
            <a:spLocks noGrp="1"/>
          </p:cNvSpPr>
          <p:nvPr>
            <p:ph type="title"/>
          </p:nvPr>
        </p:nvSpPr>
        <p:spPr>
          <a:xfrm>
            <a:off x="228601" y="1416366"/>
            <a:ext cx="2613659" cy="2363153"/>
          </a:xfrm>
        </p:spPr>
        <p:txBody>
          <a:bodyPr>
            <a:normAutofit/>
          </a:bodyPr>
          <a:lstStyle/>
          <a:p>
            <a:r>
              <a:rPr lang="en-IN" sz="2800" dirty="0"/>
              <a:t>Architecture of the proposed system</a:t>
            </a:r>
          </a:p>
        </p:txBody>
      </p:sp>
      <p:pic>
        <p:nvPicPr>
          <p:cNvPr id="4" name="Picture 3">
            <a:extLst>
              <a:ext uri="{FF2B5EF4-FFF2-40B4-BE49-F238E27FC236}">
                <a16:creationId xmlns:a16="http://schemas.microsoft.com/office/drawing/2014/main" id="{81761566-0CA5-4B6A-B6D9-89220EA56A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42260" y="1312984"/>
            <a:ext cx="6172785" cy="3830516"/>
          </a:xfrm>
          <a:prstGeom prst="rect">
            <a:avLst/>
          </a:prstGeom>
        </p:spPr>
      </p:pic>
    </p:spTree>
    <p:extLst>
      <p:ext uri="{BB962C8B-B14F-4D97-AF65-F5344CB8AC3E}">
        <p14:creationId xmlns:p14="http://schemas.microsoft.com/office/powerpoint/2010/main" val="1890172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26CB0-8253-4B76-80BE-2C42FE8B7131}"/>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647F42DA-91CF-4D52-B5F8-31745B77F52E}"/>
              </a:ext>
            </a:extLst>
          </p:cNvPr>
          <p:cNvSpPr>
            <a:spLocks noGrp="1"/>
          </p:cNvSpPr>
          <p:nvPr>
            <p:ph type="body" sz="half" idx="2"/>
          </p:nvPr>
        </p:nvSpPr>
        <p:spPr/>
        <p:txBody>
          <a:bodyPr/>
          <a:lstStyle/>
          <a:p>
            <a:endParaRPr lang="en-US" dirty="0"/>
          </a:p>
        </p:txBody>
      </p:sp>
      <p:pic>
        <p:nvPicPr>
          <p:cNvPr id="5" name="Content Placeholder 4">
            <a:extLst>
              <a:ext uri="{FF2B5EF4-FFF2-40B4-BE49-F238E27FC236}">
                <a16:creationId xmlns:a16="http://schemas.microsoft.com/office/drawing/2014/main" id="{143EA9AA-9EC0-462A-904C-BFB48AD83AC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5507" y="-1781906"/>
            <a:ext cx="10608469" cy="10110987"/>
          </a:xfrm>
          <a:prstGeom prst="rect">
            <a:avLst/>
          </a:prstGeom>
        </p:spPr>
      </p:pic>
    </p:spTree>
    <p:extLst>
      <p:ext uri="{BB962C8B-B14F-4D97-AF65-F5344CB8AC3E}">
        <p14:creationId xmlns:p14="http://schemas.microsoft.com/office/powerpoint/2010/main" val="3982157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3"/>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Modules and its Description</a:t>
            </a:r>
            <a:endParaRPr/>
          </a:p>
        </p:txBody>
      </p:sp>
      <p:sp>
        <p:nvSpPr>
          <p:cNvPr id="162" name="Google Shape;162;p13"/>
          <p:cNvSpPr txBox="1">
            <a:spLocks noGrp="1"/>
          </p:cNvSpPr>
          <p:nvPr>
            <p:ph type="body" idx="1"/>
          </p:nvPr>
        </p:nvSpPr>
        <p:spPr>
          <a:xfrm>
            <a:off x="628650" y="1369219"/>
            <a:ext cx="7886700" cy="3263504"/>
          </a:xfrm>
          <a:prstGeom prst="rect">
            <a:avLst/>
          </a:prstGeom>
          <a:noFill/>
          <a:ln>
            <a:noFill/>
          </a:ln>
        </p:spPr>
        <p:txBody>
          <a:bodyPr spcFirstLastPara="1" vert="horz" wrap="square" lIns="68569" tIns="34275" rIns="68569" bIns="34275" rtlCol="0" anchor="t" anchorCtr="0">
            <a:normAutofit/>
          </a:bodyPr>
          <a:lstStyle/>
          <a:p>
            <a:pPr marL="171450" indent="-171450">
              <a:lnSpc>
                <a:spcPct val="90000"/>
              </a:lnSpc>
              <a:spcBef>
                <a:spcPts val="0"/>
              </a:spcBef>
              <a:buClr>
                <a:schemeClr val="dk1"/>
              </a:buClr>
              <a:buSzPts val="2800"/>
            </a:pPr>
            <a:r>
              <a:rPr lang="en-IN" dirty="0"/>
              <a:t>Type of Neural Network: InceptionV3 and </a:t>
            </a:r>
            <a:r>
              <a:rPr lang="en-IN" dirty="0" err="1"/>
              <a:t>Xception</a:t>
            </a:r>
            <a:endParaRPr lang="en-IN" dirty="0"/>
          </a:p>
          <a:p>
            <a:pPr marL="171450" indent="-171450">
              <a:lnSpc>
                <a:spcPct val="90000"/>
              </a:lnSpc>
              <a:spcBef>
                <a:spcPts val="0"/>
              </a:spcBef>
              <a:buClr>
                <a:schemeClr val="dk1"/>
              </a:buClr>
              <a:buSzPts val="2800"/>
            </a:pPr>
            <a:r>
              <a:rPr lang="en-IN" dirty="0"/>
              <a:t>Neural Network: Convolutional Neural Net</a:t>
            </a:r>
          </a:p>
          <a:p>
            <a:pPr marL="171450" indent="-171450">
              <a:lnSpc>
                <a:spcPct val="90000"/>
              </a:lnSpc>
              <a:spcBef>
                <a:spcPts val="0"/>
              </a:spcBef>
              <a:buClr>
                <a:schemeClr val="dk1"/>
              </a:buClr>
              <a:buSzPts val="2800"/>
            </a:pPr>
            <a:r>
              <a:rPr lang="en-IN" dirty="0"/>
              <a:t>Activation Functions: SoftMax(Linear or Sigmoid)</a:t>
            </a:r>
          </a:p>
          <a:p>
            <a:pPr marL="171450" indent="-171450">
              <a:lnSpc>
                <a:spcPct val="90000"/>
              </a:lnSpc>
              <a:spcBef>
                <a:spcPts val="0"/>
              </a:spcBef>
              <a:buClr>
                <a:schemeClr val="dk1"/>
              </a:buClr>
              <a:buSzPts val="2800"/>
            </a:pPr>
            <a:r>
              <a:rPr lang="en-IN" dirty="0"/>
              <a:t>Normalization: Batch Normalization</a:t>
            </a:r>
          </a:p>
          <a:p>
            <a:pPr marL="171450" indent="-171450">
              <a:lnSpc>
                <a:spcPct val="90000"/>
              </a:lnSpc>
              <a:spcBef>
                <a:spcPts val="0"/>
              </a:spcBef>
              <a:buClr>
                <a:schemeClr val="dk1"/>
              </a:buClr>
              <a:buSzPts val="2800"/>
            </a:pPr>
            <a:r>
              <a:rPr lang="en-IN" dirty="0"/>
              <a:t>Loss Type: Categorical Cross-entropy</a:t>
            </a:r>
          </a:p>
          <a:p>
            <a:pPr marL="171450" indent="-171450">
              <a:lnSpc>
                <a:spcPct val="90000"/>
              </a:lnSpc>
              <a:spcBef>
                <a:spcPts val="0"/>
              </a:spcBef>
              <a:buClr>
                <a:schemeClr val="dk1"/>
              </a:buClr>
              <a:buSzPts val="2800"/>
            </a:pPr>
            <a:r>
              <a:rPr lang="en-IN" dirty="0"/>
              <a:t>Optimizer: Adam</a:t>
            </a:r>
          </a:p>
          <a:p>
            <a:pPr marL="171450" indent="-171450">
              <a:lnSpc>
                <a:spcPct val="90000"/>
              </a:lnSpc>
              <a:spcBef>
                <a:spcPts val="0"/>
              </a:spcBef>
              <a:buClr>
                <a:schemeClr val="dk1"/>
              </a:buClr>
              <a:buSzPts val="2800"/>
            </a:pPr>
            <a:r>
              <a:rPr lang="en-IN" dirty="0"/>
              <a:t>Metrics: Accuracy, precision &amp; probability (F-scores (or) Confusion matrix percentage)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4"/>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dirty="0"/>
              <a:t>Dataset</a:t>
            </a:r>
            <a:endParaRPr dirty="0"/>
          </a:p>
        </p:txBody>
      </p:sp>
      <p:sp>
        <p:nvSpPr>
          <p:cNvPr id="168" name="Google Shape;168;p14"/>
          <p:cNvSpPr txBox="1">
            <a:spLocks noGrp="1"/>
          </p:cNvSpPr>
          <p:nvPr>
            <p:ph type="body" idx="1"/>
          </p:nvPr>
        </p:nvSpPr>
        <p:spPr>
          <a:xfrm>
            <a:off x="384810" y="1931092"/>
            <a:ext cx="1786890" cy="2511368"/>
          </a:xfrm>
          <a:prstGeom prst="rect">
            <a:avLst/>
          </a:prstGeom>
          <a:noFill/>
          <a:ln>
            <a:noFill/>
          </a:ln>
        </p:spPr>
        <p:txBody>
          <a:bodyPr spcFirstLastPara="1" vert="horz" wrap="square" lIns="68569" tIns="34275" rIns="68569" bIns="34275" rtlCol="0" anchor="t" anchorCtr="0">
            <a:normAutofit/>
          </a:bodyPr>
          <a:lstStyle/>
          <a:p>
            <a:pPr marL="171450" indent="0">
              <a:lnSpc>
                <a:spcPct val="90000"/>
              </a:lnSpc>
              <a:spcBef>
                <a:spcPts val="0"/>
              </a:spcBef>
              <a:buNone/>
            </a:pPr>
            <a:r>
              <a:rPr lang="en-IN" sz="1350" dirty="0"/>
              <a:t>Dataset Link:</a:t>
            </a:r>
          </a:p>
          <a:p>
            <a:pPr marL="171450" indent="0">
              <a:lnSpc>
                <a:spcPct val="90000"/>
              </a:lnSpc>
              <a:spcBef>
                <a:spcPts val="0"/>
              </a:spcBef>
              <a:buNone/>
            </a:pPr>
            <a:r>
              <a:rPr lang="en-IN" sz="1350" dirty="0"/>
              <a:t>https://academictorrents.com/details/152479c5e0b31c05c8fafbc23fcd5a20bf7f910b</a:t>
            </a:r>
            <a:endParaRPr sz="1350" dirty="0"/>
          </a:p>
        </p:txBody>
      </p:sp>
      <p:pic>
        <p:nvPicPr>
          <p:cNvPr id="169" name="Google Shape;169;p14"/>
          <p:cNvPicPr preferRelativeResize="0"/>
          <p:nvPr/>
        </p:nvPicPr>
        <p:blipFill rotWithShape="1">
          <a:blip r:embed="rId3">
            <a:alphaModFix/>
          </a:blip>
          <a:srcRect b="5364"/>
          <a:stretch/>
        </p:blipFill>
        <p:spPr>
          <a:xfrm>
            <a:off x="2476500" y="1491225"/>
            <a:ext cx="2965670" cy="1581170"/>
          </a:xfrm>
          <a:prstGeom prst="rect">
            <a:avLst/>
          </a:prstGeom>
          <a:noFill/>
          <a:ln>
            <a:noFill/>
          </a:ln>
        </p:spPr>
      </p:pic>
      <p:pic>
        <p:nvPicPr>
          <p:cNvPr id="170" name="Google Shape;170;p14"/>
          <p:cNvPicPr preferRelativeResize="0"/>
          <p:nvPr/>
        </p:nvPicPr>
        <p:blipFill>
          <a:blip r:embed="rId4">
            <a:alphaModFix/>
          </a:blip>
          <a:stretch>
            <a:fillRect/>
          </a:stretch>
        </p:blipFill>
        <p:spPr>
          <a:xfrm>
            <a:off x="5450342" y="1491225"/>
            <a:ext cx="3693657" cy="2077050"/>
          </a:xfrm>
          <a:prstGeom prst="rect">
            <a:avLst/>
          </a:prstGeom>
          <a:noFill/>
          <a:ln>
            <a:noFill/>
          </a:ln>
        </p:spPr>
      </p:pic>
      <p:pic>
        <p:nvPicPr>
          <p:cNvPr id="171" name="Google Shape;171;p14"/>
          <p:cNvPicPr preferRelativeResize="0"/>
          <p:nvPr/>
        </p:nvPicPr>
        <p:blipFill>
          <a:blip r:embed="rId5" cstate="print">
            <a:alphaModFix/>
          </a:blip>
          <a:stretch>
            <a:fillRect/>
          </a:stretch>
        </p:blipFill>
        <p:spPr>
          <a:xfrm>
            <a:off x="2476500" y="3072395"/>
            <a:ext cx="2965671" cy="2077050"/>
          </a:xfrm>
          <a:prstGeom prst="rect">
            <a:avLst/>
          </a:prstGeom>
          <a:noFill/>
          <a:ln>
            <a:noFill/>
          </a:ln>
        </p:spPr>
      </p:pic>
      <p:pic>
        <p:nvPicPr>
          <p:cNvPr id="172" name="Google Shape;172;p14"/>
          <p:cNvPicPr preferRelativeResize="0"/>
          <p:nvPr/>
        </p:nvPicPr>
        <p:blipFill>
          <a:blip r:embed="rId6">
            <a:alphaModFix/>
          </a:blip>
          <a:stretch>
            <a:fillRect/>
          </a:stretch>
        </p:blipFill>
        <p:spPr>
          <a:xfrm>
            <a:off x="5450343" y="3568275"/>
            <a:ext cx="3693657" cy="1575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Evaluation Metrics</a:t>
            </a:r>
            <a:endParaRPr/>
          </a:p>
        </p:txBody>
      </p:sp>
      <p:sp>
        <p:nvSpPr>
          <p:cNvPr id="178" name="Google Shape;178;p15"/>
          <p:cNvSpPr txBox="1">
            <a:spLocks noGrp="1"/>
          </p:cNvSpPr>
          <p:nvPr>
            <p:ph type="body" idx="1"/>
          </p:nvPr>
        </p:nvSpPr>
        <p:spPr>
          <a:xfrm>
            <a:off x="628650" y="1369218"/>
            <a:ext cx="7886700" cy="3639661"/>
          </a:xfrm>
          <a:prstGeom prst="rect">
            <a:avLst/>
          </a:prstGeom>
          <a:noFill/>
          <a:ln>
            <a:noFill/>
          </a:ln>
        </p:spPr>
        <p:txBody>
          <a:bodyPr spcFirstLastPara="1" vert="horz" wrap="square" lIns="68569" tIns="34275" rIns="68569" bIns="34275" rtlCol="0" anchor="t" anchorCtr="0">
            <a:normAutofit lnSpcReduction="10000"/>
          </a:bodyPr>
          <a:lstStyle/>
          <a:p>
            <a:pPr marL="342900" lvl="0" indent="-342900">
              <a:lnSpc>
                <a:spcPct val="107000"/>
              </a:lnSpc>
              <a:buFont typeface="Symbol" panose="05050102010706020507" pitchFamily="18" charset="2"/>
              <a:buChar char=""/>
            </a:pPr>
            <a:r>
              <a:rPr lang="en-IN" sz="1100" dirty="0">
                <a:effectLst/>
                <a:latin typeface="Calibri" panose="020F0502020204030204" pitchFamily="34" charset="0"/>
                <a:ea typeface="Calibri" panose="020F0502020204030204" pitchFamily="34" charset="0"/>
                <a:cs typeface="Times New Roman" panose="02020603050405020304" pitchFamily="18" charset="0"/>
              </a:rPr>
              <a:t>Classification Accuracy</a:t>
            </a:r>
          </a:p>
          <a:p>
            <a:pPr lvl="1" indent="-342900">
              <a:lnSpc>
                <a:spcPct val="107000"/>
              </a:lnSpc>
              <a:buFont typeface="Symbol" panose="05050102010706020507" pitchFamily="18" charset="2"/>
              <a:buChar char=""/>
            </a:pPr>
            <a:r>
              <a:rPr lang="en-US" sz="900" b="0" i="0" dirty="0">
                <a:solidFill>
                  <a:srgbClr val="292929"/>
                </a:solidFill>
                <a:effectLst/>
                <a:latin typeface="charter"/>
              </a:rPr>
              <a:t>Classification Accuracy is what we usually mean, when we use the term accuracy. It is the ratio of number of correct predictions to the total number of input samples.</a:t>
            </a:r>
          </a:p>
          <a:p>
            <a:pPr marL="342900" lvl="0" indent="-342900">
              <a:lnSpc>
                <a:spcPct val="107000"/>
              </a:lnSpc>
              <a:buFont typeface="Symbol" panose="05050102010706020507" pitchFamily="18" charset="2"/>
              <a:buChar char=""/>
            </a:pPr>
            <a:r>
              <a:rPr lang="en-IN" sz="1100" dirty="0">
                <a:latin typeface="Calibri" panose="020F0502020204030204" pitchFamily="34" charset="0"/>
                <a:ea typeface="Calibri" panose="020F0502020204030204" pitchFamily="34" charset="0"/>
                <a:cs typeface="Times New Roman" panose="02020603050405020304" pitchFamily="18" charset="0"/>
              </a:rPr>
              <a:t>Logarithmic Loss</a:t>
            </a:r>
          </a:p>
          <a:p>
            <a:pPr lvl="1" indent="-342900">
              <a:lnSpc>
                <a:spcPct val="107000"/>
              </a:lnSpc>
              <a:buFont typeface="Symbol" panose="05050102010706020507" pitchFamily="18" charset="2"/>
              <a:buChar char=""/>
            </a:pPr>
            <a:r>
              <a:rPr lang="en-US" sz="900" b="0" i="0" dirty="0">
                <a:solidFill>
                  <a:srgbClr val="292929"/>
                </a:solidFill>
                <a:effectLst/>
                <a:latin typeface="charter"/>
              </a:rPr>
              <a:t>Logarithmic Loss or Log Loss, works by penalizing the false classifications. It works well for multi-class classification. When working with Log Loss, the classifier must assign probability to each class for all the samples.</a:t>
            </a:r>
            <a:endParaRPr lang="en-IN" sz="1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100" dirty="0">
                <a:effectLst/>
                <a:latin typeface="Calibri" panose="020F0502020204030204" pitchFamily="34" charset="0"/>
                <a:ea typeface="Calibri" panose="020F0502020204030204" pitchFamily="34" charset="0"/>
                <a:cs typeface="Times New Roman" panose="02020603050405020304" pitchFamily="18" charset="0"/>
              </a:rPr>
              <a:t>Confusion Matrix</a:t>
            </a:r>
          </a:p>
          <a:p>
            <a:pPr lvl="1" indent="-342900">
              <a:lnSpc>
                <a:spcPct val="107000"/>
              </a:lnSpc>
              <a:buFont typeface="Symbol" panose="05050102010706020507" pitchFamily="18" charset="2"/>
              <a:buChar char=""/>
            </a:pPr>
            <a:r>
              <a:rPr lang="en-US" sz="900" b="0" i="0" dirty="0">
                <a:solidFill>
                  <a:srgbClr val="292929"/>
                </a:solidFill>
                <a:effectLst/>
                <a:latin typeface="charter"/>
              </a:rPr>
              <a:t>Confusion Matrix as the name suggests gives us a matrix as output and describes the complete performance of the model.</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100" dirty="0">
                <a:latin typeface="Calibri" panose="020F0502020204030204" pitchFamily="34" charset="0"/>
                <a:ea typeface="Calibri" panose="020F0502020204030204" pitchFamily="34" charset="0"/>
                <a:cs typeface="Times New Roman" panose="02020603050405020304" pitchFamily="18" charset="0"/>
              </a:rPr>
              <a:t>Area under Curve</a:t>
            </a:r>
          </a:p>
          <a:p>
            <a:pPr lvl="1" indent="-342900">
              <a:lnSpc>
                <a:spcPct val="107000"/>
              </a:lnSpc>
              <a:buFont typeface="Symbol" panose="05050102010706020507" pitchFamily="18" charset="2"/>
              <a:buChar char=""/>
            </a:pPr>
            <a:r>
              <a:rPr lang="en-US" sz="900" b="0" i="1" dirty="0">
                <a:solidFill>
                  <a:srgbClr val="292929"/>
                </a:solidFill>
                <a:effectLst/>
                <a:latin typeface="charter"/>
              </a:rPr>
              <a:t>Area Under Curve(AUC)</a:t>
            </a:r>
            <a:r>
              <a:rPr lang="en-US" sz="900" b="0" i="0" dirty="0">
                <a:solidFill>
                  <a:srgbClr val="292929"/>
                </a:solidFill>
                <a:effectLst/>
                <a:latin typeface="charter"/>
              </a:rPr>
              <a:t> is one of the most widely used metrics for evaluation. It is used for binary classification problem. </a:t>
            </a:r>
            <a:r>
              <a:rPr lang="en-US" sz="900" b="0" i="1" dirty="0">
                <a:solidFill>
                  <a:srgbClr val="292929"/>
                </a:solidFill>
                <a:effectLst/>
                <a:latin typeface="charter"/>
              </a:rPr>
              <a:t>AUC</a:t>
            </a:r>
            <a:r>
              <a:rPr lang="en-US" sz="900" b="0" i="0" dirty="0">
                <a:solidFill>
                  <a:srgbClr val="292929"/>
                </a:solidFill>
                <a:effectLst/>
                <a:latin typeface="charter"/>
              </a:rPr>
              <a:t> of a classifier is equal to the probability that the classifier will rank a randomly chosen positive example higher than a randomly chosen negative example.</a:t>
            </a:r>
            <a:endParaRPr lang="en-IN" sz="1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100" dirty="0">
                <a:effectLst/>
                <a:latin typeface="Calibri" panose="020F0502020204030204" pitchFamily="34" charset="0"/>
                <a:ea typeface="Calibri" panose="020F0502020204030204" pitchFamily="34" charset="0"/>
                <a:cs typeface="Times New Roman" panose="02020603050405020304" pitchFamily="18" charset="0"/>
              </a:rPr>
              <a:t>F1-score</a:t>
            </a:r>
          </a:p>
          <a:p>
            <a:pPr lvl="1" indent="-342900">
              <a:lnSpc>
                <a:spcPct val="107000"/>
              </a:lnSpc>
              <a:buFont typeface="Symbol" panose="05050102010706020507" pitchFamily="18" charset="2"/>
              <a:buChar char=""/>
            </a:pPr>
            <a:r>
              <a:rPr lang="en-US" sz="900" b="0" i="0" dirty="0">
                <a:solidFill>
                  <a:srgbClr val="292929"/>
                </a:solidFill>
                <a:effectLst/>
                <a:latin typeface="charter"/>
              </a:rPr>
              <a:t>F1 Score is the Harmonic Mean between precision and recall. The range for F1 Score is [0, 1]. It tells you how precise your classifier is (how many instances it classifies correctly), as well as how robust it is (it does not miss a significant number of instances).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100" dirty="0">
                <a:latin typeface="Calibri" panose="020F0502020204030204" pitchFamily="34" charset="0"/>
                <a:ea typeface="Calibri" panose="020F0502020204030204" pitchFamily="34" charset="0"/>
                <a:cs typeface="Times New Roman" panose="02020603050405020304" pitchFamily="18" charset="0"/>
              </a:rPr>
              <a:t>Mean Absolute Error</a:t>
            </a:r>
          </a:p>
          <a:p>
            <a:pPr lvl="1" indent="-342900">
              <a:lnSpc>
                <a:spcPct val="107000"/>
              </a:lnSpc>
              <a:buFont typeface="Symbol" panose="05050102010706020507" pitchFamily="18" charset="2"/>
              <a:buChar char=""/>
            </a:pPr>
            <a:r>
              <a:rPr lang="en-US" sz="900" b="0" i="0" dirty="0">
                <a:solidFill>
                  <a:srgbClr val="292929"/>
                </a:solidFill>
                <a:effectLst/>
                <a:latin typeface="charter"/>
              </a:rPr>
              <a:t>Mean Absolute Error is the average of the difference between the Original Values and the Predicted Values. It gives us the measure of how far the predictions were from the actual output.</a:t>
            </a:r>
            <a:endParaRPr lang="en-IN" sz="1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100" dirty="0">
                <a:effectLst/>
                <a:latin typeface="Calibri" panose="020F0502020204030204" pitchFamily="34" charset="0"/>
                <a:ea typeface="Calibri" panose="020F0502020204030204" pitchFamily="34" charset="0"/>
                <a:cs typeface="Times New Roman" panose="02020603050405020304" pitchFamily="18" charset="0"/>
              </a:rPr>
              <a:t>Mean Squared Error</a:t>
            </a:r>
          </a:p>
          <a:p>
            <a:pPr lvl="1" indent="-342900">
              <a:lnSpc>
                <a:spcPct val="107000"/>
              </a:lnSpc>
              <a:buFont typeface="Symbol" panose="05050102010706020507" pitchFamily="18" charset="2"/>
              <a:buChar char=""/>
            </a:pPr>
            <a:r>
              <a:rPr lang="en-US" sz="900" b="0" i="0" dirty="0">
                <a:solidFill>
                  <a:srgbClr val="292929"/>
                </a:solidFill>
                <a:effectLst/>
                <a:latin typeface="charter"/>
              </a:rPr>
              <a:t>Mean Squared Error(MSE) is quite similar to Mean Absolute Error, the only difference being that MSE takes the average of the </a:t>
            </a:r>
            <a:r>
              <a:rPr lang="en-US" sz="900" b="1" i="0" dirty="0">
                <a:solidFill>
                  <a:srgbClr val="292929"/>
                </a:solidFill>
                <a:effectLst/>
                <a:latin typeface="charter"/>
              </a:rPr>
              <a:t>square </a:t>
            </a:r>
            <a:r>
              <a:rPr lang="en-US" sz="900" b="0" i="0" dirty="0">
                <a:solidFill>
                  <a:srgbClr val="292929"/>
                </a:solidFill>
                <a:effectLst/>
                <a:latin typeface="charter"/>
              </a:rPr>
              <a:t>of the difference between the original values and the predicted values. The advantage of MSE being that it is easier to compute the gradient, whereas Mean Absolute Error requires complicated linear programming tools to compute the gradient. As, we take square of the error, the effect of larger errors become more pronounced then smaller error, hence the model can now focus more on the larger errors.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8"/>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References</a:t>
            </a:r>
            <a:endParaRPr/>
          </a:p>
        </p:txBody>
      </p:sp>
      <p:sp>
        <p:nvSpPr>
          <p:cNvPr id="196" name="Google Shape;196;p18"/>
          <p:cNvSpPr txBox="1">
            <a:spLocks noGrp="1"/>
          </p:cNvSpPr>
          <p:nvPr>
            <p:ph type="body" idx="1"/>
          </p:nvPr>
        </p:nvSpPr>
        <p:spPr>
          <a:xfrm>
            <a:off x="628650" y="1369219"/>
            <a:ext cx="7886700" cy="3263504"/>
          </a:xfrm>
          <a:prstGeom prst="rect">
            <a:avLst/>
          </a:prstGeom>
          <a:noFill/>
          <a:ln>
            <a:noFill/>
          </a:ln>
        </p:spPr>
        <p:txBody>
          <a:bodyPr spcFirstLastPara="1" vert="horz" wrap="square" lIns="68569" tIns="34275" rIns="68569" bIns="34275" rtlCol="0" anchor="t" anchorCtr="0">
            <a:normAutofit fontScale="85000" lnSpcReduction="20000"/>
          </a:bodyPr>
          <a:lstStyle/>
          <a:p>
            <a:pPr marL="171450" indent="-171450">
              <a:lnSpc>
                <a:spcPct val="90000"/>
              </a:lnSpc>
              <a:spcBef>
                <a:spcPts val="0"/>
              </a:spcBef>
              <a:buClr>
                <a:schemeClr val="dk1"/>
              </a:buClr>
              <a:buSzPts val="2800"/>
            </a:pPr>
            <a:r>
              <a:rPr lang="en-IN" dirty="0"/>
              <a:t>ResearchGate.com</a:t>
            </a:r>
            <a:endParaRPr dirty="0"/>
          </a:p>
          <a:p>
            <a:pPr marL="171450" indent="-171450">
              <a:lnSpc>
                <a:spcPct val="90000"/>
              </a:lnSpc>
              <a:spcBef>
                <a:spcPts val="750"/>
              </a:spcBef>
              <a:buClr>
                <a:schemeClr val="dk1"/>
              </a:buClr>
              <a:buSzPts val="2800"/>
            </a:pPr>
            <a:r>
              <a:rPr lang="en-IN" dirty="0"/>
              <a:t>ScienceDirect.com</a:t>
            </a:r>
            <a:endParaRPr dirty="0"/>
          </a:p>
          <a:p>
            <a:pPr marL="171450" indent="-171450">
              <a:lnSpc>
                <a:spcPct val="90000"/>
              </a:lnSpc>
              <a:spcBef>
                <a:spcPts val="750"/>
              </a:spcBef>
              <a:buClr>
                <a:schemeClr val="dk1"/>
              </a:buClr>
              <a:buSzPts val="2800"/>
            </a:pPr>
            <a:r>
              <a:rPr lang="en-IN" dirty="0"/>
              <a:t>GeeksforGeeks.com</a:t>
            </a:r>
            <a:endParaRPr dirty="0"/>
          </a:p>
          <a:p>
            <a:pPr marL="171450" indent="-171450">
              <a:lnSpc>
                <a:spcPct val="90000"/>
              </a:lnSpc>
              <a:spcBef>
                <a:spcPts val="750"/>
              </a:spcBef>
              <a:buClr>
                <a:schemeClr val="dk1"/>
              </a:buClr>
              <a:buSzPts val="2800"/>
            </a:pPr>
            <a:r>
              <a:rPr lang="en-IN" dirty="0"/>
              <a:t>TutorialsPoint.com</a:t>
            </a:r>
            <a:endParaRPr dirty="0"/>
          </a:p>
          <a:p>
            <a:pPr marL="171450" indent="-171450">
              <a:lnSpc>
                <a:spcPct val="90000"/>
              </a:lnSpc>
              <a:spcBef>
                <a:spcPts val="750"/>
              </a:spcBef>
              <a:buClr>
                <a:schemeClr val="dk1"/>
              </a:buClr>
              <a:buSzPts val="2800"/>
            </a:pPr>
            <a:r>
              <a:rPr lang="en-IN" dirty="0"/>
              <a:t>cs.stanford.edu</a:t>
            </a:r>
            <a:endParaRPr dirty="0"/>
          </a:p>
          <a:p>
            <a:pPr marL="171450" indent="-171450">
              <a:lnSpc>
                <a:spcPct val="90000"/>
              </a:lnSpc>
              <a:spcBef>
                <a:spcPts val="750"/>
              </a:spcBef>
              <a:buClr>
                <a:schemeClr val="dk1"/>
              </a:buClr>
              <a:buSzPts val="2800"/>
            </a:pPr>
            <a:r>
              <a:rPr lang="en-IN" dirty="0"/>
              <a:t>ncbi.nlm.nih.gov</a:t>
            </a:r>
            <a:endParaRPr dirty="0"/>
          </a:p>
          <a:p>
            <a:pPr marL="171450" indent="-171450">
              <a:lnSpc>
                <a:spcPct val="90000"/>
              </a:lnSpc>
              <a:spcBef>
                <a:spcPts val="750"/>
              </a:spcBef>
              <a:buClr>
                <a:schemeClr val="dk1"/>
              </a:buClr>
              <a:buSzPts val="2800"/>
            </a:pPr>
            <a:r>
              <a:rPr lang="en-IN" dirty="0"/>
              <a:t>TowardsDataScience.com</a:t>
            </a:r>
            <a:endParaRPr dirty="0"/>
          </a:p>
          <a:p>
            <a:pPr marL="171450" indent="-171450">
              <a:lnSpc>
                <a:spcPct val="90000"/>
              </a:lnSpc>
              <a:spcBef>
                <a:spcPts val="750"/>
              </a:spcBef>
              <a:buClr>
                <a:schemeClr val="dk1"/>
              </a:buClr>
              <a:buSzPts val="2800"/>
            </a:pPr>
            <a:r>
              <a:rPr lang="en-IN" dirty="0"/>
              <a:t>Springer.com</a:t>
            </a:r>
          </a:p>
          <a:p>
            <a:pPr marL="171450" indent="-171450">
              <a:lnSpc>
                <a:spcPct val="90000"/>
              </a:lnSpc>
              <a:spcBef>
                <a:spcPts val="750"/>
              </a:spcBef>
              <a:buClr>
                <a:schemeClr val="dk1"/>
              </a:buClr>
              <a:buSzPts val="2800"/>
            </a:pPr>
            <a:r>
              <a:rPr lang="en-IN" dirty="0"/>
              <a:t>towardsdatascience.com</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9"/>
          <p:cNvSpPr txBox="1">
            <a:spLocks noGrp="1"/>
          </p:cNvSpPr>
          <p:nvPr>
            <p:ph type="title"/>
          </p:nvPr>
        </p:nvSpPr>
        <p:spPr>
          <a:xfrm>
            <a:off x="947402" y="2553405"/>
            <a:ext cx="7886700" cy="994172"/>
          </a:xfrm>
          <a:prstGeom prst="rect">
            <a:avLst/>
          </a:prstGeom>
          <a:noFill/>
          <a:ln>
            <a:noFill/>
          </a:ln>
        </p:spPr>
        <p:txBody>
          <a:bodyPr spcFirstLastPara="1" vert="horz" wrap="square" lIns="68569" tIns="34275" rIns="68569" bIns="34275" rtlCol="0" anchor="ctr" anchorCtr="0">
            <a:normAutofit/>
          </a:bodyPr>
          <a:lstStyle/>
          <a:p>
            <a:pPr algn="ctr">
              <a:lnSpc>
                <a:spcPct val="90000"/>
              </a:lnSpc>
              <a:spcBef>
                <a:spcPts val="0"/>
              </a:spcBef>
              <a:buClr>
                <a:schemeClr val="dk1"/>
              </a:buClr>
              <a:buSzPts val="4400"/>
            </a:pPr>
            <a:r>
              <a:rPr lang="en-IN" b="1" dirty="0">
                <a:solidFill>
                  <a:schemeClr val="tx1"/>
                </a:solidFill>
              </a:rPr>
              <a:t>THANK YOU</a:t>
            </a:r>
            <a:endParaRPr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
          <p:cNvSpPr txBox="1">
            <a:spLocks noGrp="1"/>
          </p:cNvSpPr>
          <p:nvPr>
            <p:ph type="title"/>
          </p:nvPr>
        </p:nvSpPr>
        <p:spPr>
          <a:xfrm>
            <a:off x="628648" y="1"/>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1-5</a:t>
            </a:r>
            <a:endParaRPr/>
          </a:p>
        </p:txBody>
      </p:sp>
      <p:graphicFrame>
        <p:nvGraphicFramePr>
          <p:cNvPr id="4" name="Google Shape;92;p2">
            <a:extLst>
              <a:ext uri="{FF2B5EF4-FFF2-40B4-BE49-F238E27FC236}">
                <a16:creationId xmlns:a16="http://schemas.microsoft.com/office/drawing/2014/main" id="{6F34EC36-B5E3-4555-B1C6-45867C713AD3}"/>
              </a:ext>
            </a:extLst>
          </p:cNvPr>
          <p:cNvGraphicFramePr/>
          <p:nvPr>
            <p:extLst>
              <p:ext uri="{D42A27DB-BD31-4B8C-83A1-F6EECF244321}">
                <p14:modId xmlns:p14="http://schemas.microsoft.com/office/powerpoint/2010/main" val="2585163569"/>
              </p:ext>
            </p:extLst>
          </p:nvPr>
        </p:nvGraphicFramePr>
        <p:xfrm>
          <a:off x="175258" y="1169433"/>
          <a:ext cx="8793480" cy="3914017"/>
        </p:xfrm>
        <a:graphic>
          <a:graphicData uri="http://schemas.openxmlformats.org/drawingml/2006/table">
            <a:tbl>
              <a:tblPr firstRow="1" firstCol="1" bandRow="1">
                <a:tableStyleId>{5C22544A-7EE6-4342-B048-85BDC9FD1C3A}</a:tableStyleId>
              </a:tblPr>
              <a:tblGrid>
                <a:gridCol w="1318262">
                  <a:extLst>
                    <a:ext uri="{9D8B030D-6E8A-4147-A177-3AD203B41FA5}">
                      <a16:colId xmlns:a16="http://schemas.microsoft.com/office/drawing/2014/main" val="20000"/>
                    </a:ext>
                  </a:extLst>
                </a:gridCol>
                <a:gridCol w="2198762">
                  <a:extLst>
                    <a:ext uri="{9D8B030D-6E8A-4147-A177-3AD203B41FA5}">
                      <a16:colId xmlns:a16="http://schemas.microsoft.com/office/drawing/2014/main" val="20001"/>
                    </a:ext>
                  </a:extLst>
                </a:gridCol>
                <a:gridCol w="1758512">
                  <a:extLst>
                    <a:ext uri="{9D8B030D-6E8A-4147-A177-3AD203B41FA5}">
                      <a16:colId xmlns:a16="http://schemas.microsoft.com/office/drawing/2014/main" val="20002"/>
                    </a:ext>
                  </a:extLst>
                </a:gridCol>
                <a:gridCol w="1758512">
                  <a:extLst>
                    <a:ext uri="{9D8B030D-6E8A-4147-A177-3AD203B41FA5}">
                      <a16:colId xmlns:a16="http://schemas.microsoft.com/office/drawing/2014/main" val="20003"/>
                    </a:ext>
                  </a:extLst>
                </a:gridCol>
                <a:gridCol w="1759432">
                  <a:extLst>
                    <a:ext uri="{9D8B030D-6E8A-4147-A177-3AD203B41FA5}">
                      <a16:colId xmlns:a16="http://schemas.microsoft.com/office/drawing/2014/main" val="20004"/>
                    </a:ext>
                  </a:extLst>
                </a:gridCol>
              </a:tblGrid>
              <a:tr h="458552">
                <a:tc>
                  <a:txBody>
                    <a:bodyPr/>
                    <a:lstStyle/>
                    <a:p>
                      <a:pPr marL="0" marR="0" lvl="0" indent="0" algn="l" rtl="0">
                        <a:spcBef>
                          <a:spcPts val="0"/>
                        </a:spcBef>
                        <a:spcAft>
                          <a:spcPts val="0"/>
                        </a:spcAft>
                        <a:buNone/>
                      </a:pPr>
                      <a:r>
                        <a:rPr lang="en-IN" sz="1200" u="none" strike="noStrike" cap="none"/>
                        <a:t>Authors &amp;Year</a:t>
                      </a:r>
                      <a:endParaRPr lang="en-IN" sz="1200" u="none" strike="noStrike" cap="none"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Methodology or Techniques used</a:t>
                      </a:r>
                      <a:endParaRPr lang="en-IN" sz="1200" u="none" strike="noStrike" cap="none">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Advantages</a:t>
                      </a:r>
                      <a:endParaRPr lang="en-IN" sz="1200" u="none" strike="noStrike" cap="none">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Issues</a:t>
                      </a:r>
                      <a:endParaRPr lang="en-IN" sz="1200" u="none" strike="noStrike" cap="none">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Metrics used</a:t>
                      </a:r>
                      <a:endParaRPr lang="en-IN" sz="1200" u="none" strike="noStrike" cap="none">
                        <a:latin typeface="Tahoma"/>
                        <a:ea typeface="Tahoma"/>
                        <a:cs typeface="Tahoma"/>
                        <a:sym typeface="Tahoma"/>
                      </a:endParaRPr>
                    </a:p>
                  </a:txBody>
                  <a:tcPr marL="51431" marR="51431" marT="0" marB="0"/>
                </a:tc>
                <a:extLst>
                  <a:ext uri="{0D108BD9-81ED-4DB2-BD59-A6C34878D82A}">
                    <a16:rowId xmlns:a16="http://schemas.microsoft.com/office/drawing/2014/main" val="10000"/>
                  </a:ext>
                </a:extLst>
              </a:tr>
              <a:tr h="7095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a:sym typeface="Tahoma"/>
                        </a:rPr>
                        <a:t>May 2020</a:t>
                      </a:r>
                      <a:endParaRPr lang="en-IN" sz="1400"/>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CNN, </a:t>
                      </a:r>
                      <a:r>
                        <a:rPr lang="en-IN" sz="1200" u="none" strike="noStrike" cap="none" dirty="0" err="1">
                          <a:sym typeface="Tahoma"/>
                        </a:rPr>
                        <a:t>AlexNet</a:t>
                      </a:r>
                      <a:r>
                        <a:rPr lang="en-IN" sz="1200" u="none" strike="noStrike" cap="none" dirty="0">
                          <a:sym typeface="Tahoma"/>
                        </a:rPr>
                        <a:t>, ResNet-18, VGG16, SVM, Black-hat filter, </a:t>
                      </a:r>
                      <a:r>
                        <a:rPr lang="en-IN" sz="1200" u="none" strike="noStrike" cap="none" dirty="0" err="1">
                          <a:sym typeface="Tahoma"/>
                        </a:rPr>
                        <a:t>Inpaint</a:t>
                      </a:r>
                      <a:r>
                        <a:rPr lang="en-IN" sz="1200" u="none" strike="noStrike" cap="none" dirty="0">
                          <a:sym typeface="Tahoma"/>
                        </a:rPr>
                        <a:t> Algorithm, Median Filter, Otsu’s Methodology</a:t>
                      </a:r>
                      <a:endParaRPr lang="en-IN" sz="1400" dirty="0"/>
                    </a:p>
                  </a:txBody>
                  <a:tcPr marL="51431" marR="51431" marT="0" marB="0"/>
                </a:tc>
                <a:tc>
                  <a:txBody>
                    <a:bodyPr/>
                    <a:lstStyle/>
                    <a:p>
                      <a:pPr marL="0" marR="0" lvl="0" indent="0" algn="l" rtl="0">
                        <a:spcBef>
                          <a:spcPts val="0"/>
                        </a:spcBef>
                        <a:spcAft>
                          <a:spcPts val="0"/>
                        </a:spcAft>
                        <a:buNone/>
                      </a:pPr>
                      <a:r>
                        <a:rPr lang="en-US" sz="1200" u="none" strike="noStrike" cap="none" dirty="0">
                          <a:sym typeface="Tahoma"/>
                        </a:rPr>
                        <a:t>SVM Accuracy = 86.21%,</a:t>
                      </a:r>
                      <a:endParaRPr lang="en-US" sz="1400" dirty="0"/>
                    </a:p>
                    <a:p>
                      <a:pPr marL="0" marR="0" lvl="0" indent="0" algn="l" rtl="0">
                        <a:spcBef>
                          <a:spcPts val="0"/>
                        </a:spcBef>
                        <a:spcAft>
                          <a:spcPts val="0"/>
                        </a:spcAft>
                        <a:buNone/>
                      </a:pPr>
                      <a:r>
                        <a:rPr lang="en-US" sz="1200" u="none" strike="noStrike" cap="none" dirty="0" err="1">
                          <a:sym typeface="Tahoma"/>
                        </a:rPr>
                        <a:t>ResNet</a:t>
                      </a:r>
                      <a:r>
                        <a:rPr lang="en-US" sz="1200" u="none" strike="noStrike" cap="none" dirty="0">
                          <a:sym typeface="Tahoma"/>
                        </a:rPr>
                        <a:t> Accuracy = 87%</a:t>
                      </a:r>
                      <a:endParaRPr lang="en-US" sz="1400" dirty="0"/>
                    </a:p>
                    <a:p>
                      <a:pPr marL="0" marR="0" lvl="0" indent="0" algn="l" rtl="0">
                        <a:spcBef>
                          <a:spcPts val="0"/>
                        </a:spcBef>
                        <a:spcAft>
                          <a:spcPts val="0"/>
                        </a:spcAft>
                        <a:buNone/>
                      </a:pPr>
                      <a:endParaRPr lang="en-IN" sz="1200" dirty="0"/>
                    </a:p>
                  </a:txBody>
                  <a:tcPr marL="51431" marR="51431" marT="0" marB="0"/>
                </a:tc>
                <a:tc>
                  <a:txBody>
                    <a:bodyPr/>
                    <a:lstStyle/>
                    <a:p>
                      <a:pPr marL="0" marR="0" lvl="0" indent="0" algn="l" rtl="0">
                        <a:spcBef>
                          <a:spcPts val="0"/>
                        </a:spcBef>
                        <a:spcAft>
                          <a:spcPts val="0"/>
                        </a:spcAft>
                        <a:buNone/>
                      </a:pPr>
                      <a:r>
                        <a:rPr lang="en-US" sz="1200" u="none" strike="noStrike" cap="none" dirty="0">
                          <a:sym typeface="Tahoma"/>
                        </a:rPr>
                        <a:t>Accuracy Original Data = 80%,</a:t>
                      </a:r>
                      <a:endParaRPr lang="en-US" sz="1400" dirty="0"/>
                    </a:p>
                    <a:p>
                      <a:pPr marL="0" marR="0" lvl="0" indent="0" algn="l" rtl="0">
                        <a:spcBef>
                          <a:spcPts val="0"/>
                        </a:spcBef>
                        <a:spcAft>
                          <a:spcPts val="0"/>
                        </a:spcAft>
                        <a:buNone/>
                      </a:pPr>
                      <a:r>
                        <a:rPr lang="en-US" sz="1200" u="none" strike="noStrike" cap="none" dirty="0">
                          <a:sym typeface="Tahoma"/>
                        </a:rPr>
                        <a:t>Accuracy Augmented Data = 98.61%</a:t>
                      </a:r>
                      <a:endParaRPr lang="en-US" sz="1400" dirty="0"/>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b-NO" sz="1200" u="none" strike="noStrike" cap="none" dirty="0">
                          <a:sym typeface="Tahoma"/>
                        </a:rPr>
                        <a:t>ReLU, CNN with Data Augmentation = 88.87%, CNN without Data Augmentation = 78.96%</a:t>
                      </a:r>
                      <a:endParaRPr lang="nb-NO" sz="1200" u="none" strike="noStrike" cap="none" dirty="0">
                        <a:latin typeface="Tahoma"/>
                        <a:ea typeface="Tahoma"/>
                        <a:cs typeface="Tahoma"/>
                        <a:sym typeface="Tahoma"/>
                      </a:endParaRPr>
                    </a:p>
                  </a:txBody>
                  <a:tcPr marL="51431" marR="51431" marT="0" marB="0"/>
                </a:tc>
                <a:extLst>
                  <a:ext uri="{0D108BD9-81ED-4DB2-BD59-A6C34878D82A}">
                    <a16:rowId xmlns:a16="http://schemas.microsoft.com/office/drawing/2014/main" val="3618659163"/>
                  </a:ext>
                </a:extLst>
              </a:tr>
              <a:tr h="7095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March 2020</a:t>
                      </a:r>
                      <a:endParaRPr lang="en-IN" sz="1600" dirty="0"/>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cap="none" dirty="0">
                          <a:sym typeface="Tahoma"/>
                        </a:rPr>
                        <a:t>CNN SENet154, WSL, Adam, weighted loss-entropy</a:t>
                      </a:r>
                      <a:endParaRPr lang="en-US" sz="1600" dirty="0"/>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Efficient Architecture</a:t>
                      </a:r>
                      <a:endParaRPr lang="en-IN" sz="1200" u="none" strike="noStrike" cap="none" dirty="0">
                        <a:latin typeface="Tahoma"/>
                        <a:ea typeface="Tahoma"/>
                        <a:cs typeface="Tahoma"/>
                        <a:sym typeface="Tahoma"/>
                      </a:endParaRPr>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cap="none" dirty="0">
                          <a:sym typeface="Tahoma"/>
                        </a:rPr>
                        <a:t>Not much improved with ensemble strategy, Huge Image Size = 600x450 and 1024x1024</a:t>
                      </a:r>
                      <a:endParaRPr lang="en-US" sz="1600" dirty="0"/>
                    </a:p>
                    <a:p>
                      <a:pPr marL="0" marR="0" lvl="0" indent="0" algn="l" rtl="0">
                        <a:spcBef>
                          <a:spcPts val="0"/>
                        </a:spcBef>
                        <a:spcAft>
                          <a:spcPts val="0"/>
                        </a:spcAft>
                        <a:buNone/>
                      </a:pP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err="1">
                          <a:sym typeface="Tahoma"/>
                        </a:rPr>
                        <a:t>EfficientNet</a:t>
                      </a:r>
                      <a:r>
                        <a:rPr lang="en-IN" sz="1200" u="none" strike="noStrike" cap="none" dirty="0">
                          <a:sym typeface="Tahoma"/>
                        </a:rPr>
                        <a:t>, </a:t>
                      </a:r>
                      <a:r>
                        <a:rPr lang="en-IN" sz="1200" u="none" strike="noStrike" cap="none" dirty="0" err="1">
                          <a:sym typeface="Tahoma"/>
                        </a:rPr>
                        <a:t>SENet</a:t>
                      </a:r>
                      <a:r>
                        <a:rPr lang="en-IN" sz="1200" u="none" strike="noStrike" cap="none" dirty="0">
                          <a:sym typeface="Tahoma"/>
                        </a:rPr>
                        <a:t> (T1 = 67.2%, T2 = 70.0%), </a:t>
                      </a:r>
                      <a:r>
                        <a:rPr lang="en-IN" sz="1200" u="none" strike="noStrike" cap="none" dirty="0" err="1">
                          <a:sym typeface="Tahoma"/>
                        </a:rPr>
                        <a:t>ResNeXt</a:t>
                      </a:r>
                      <a:r>
                        <a:rPr lang="en-IN" sz="1200" u="none" strike="noStrike" cap="none" dirty="0">
                          <a:sym typeface="Tahoma"/>
                        </a:rPr>
                        <a:t> WSL (T1 = 65.9%, T2 = 68.1%)</a:t>
                      </a:r>
                      <a:endParaRPr lang="en-IN" sz="1600" dirty="0"/>
                    </a:p>
                  </a:txBody>
                  <a:tcPr marL="51431" marR="51431" marT="0" marB="0"/>
                </a:tc>
                <a:extLst>
                  <a:ext uri="{0D108BD9-81ED-4DB2-BD59-A6C34878D82A}">
                    <a16:rowId xmlns:a16="http://schemas.microsoft.com/office/drawing/2014/main" val="10001"/>
                  </a:ext>
                </a:extLst>
              </a:tr>
              <a:tr h="7095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sym typeface="Tahoma"/>
                        </a:rPr>
                        <a:t>2020</a:t>
                      </a:r>
                      <a:endParaRPr lang="en-IN" sz="1200"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dirty="0">
                          <a:sym typeface="Tahoma"/>
                        </a:rPr>
                        <a:t>GLCM, HOG, GAC</a:t>
                      </a: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ym typeface="Tahoma"/>
                        </a:rPr>
                        <a:t>Feature extraction for early detection</a:t>
                      </a:r>
                      <a:endParaRPr lang="en-US" sz="120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sym typeface="Tahoma"/>
                        </a:rPr>
                        <a:t>Not enough/adequate dataset</a:t>
                      </a:r>
                      <a:endParaRPr lang="en-IN" sz="120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ym typeface="Tahoma"/>
                        </a:rPr>
                        <a:t>ABCD Rule, SVM Classifier, Accuracy, Sensitivity, Specificity using KNN</a:t>
                      </a:r>
                      <a:endParaRPr lang="en-US" sz="1200" dirty="0">
                        <a:latin typeface="Tahoma"/>
                        <a:ea typeface="Tahoma"/>
                        <a:cs typeface="Tahoma"/>
                        <a:sym typeface="Tahoma"/>
                      </a:endParaRPr>
                    </a:p>
                  </a:txBody>
                  <a:tcPr marL="51431" marR="51431" marT="0" marB="0"/>
                </a:tc>
                <a:extLst>
                  <a:ext uri="{0D108BD9-81ED-4DB2-BD59-A6C34878D82A}">
                    <a16:rowId xmlns:a16="http://schemas.microsoft.com/office/drawing/2014/main" val="1026226935"/>
                  </a:ext>
                </a:extLst>
              </a:tr>
              <a:tr h="458552">
                <a:tc>
                  <a:txBody>
                    <a:bodyPr/>
                    <a:lstStyle/>
                    <a:p>
                      <a:pPr marL="0" marR="0" lvl="0" indent="0" algn="l" rtl="0">
                        <a:spcBef>
                          <a:spcPts val="0"/>
                        </a:spcBef>
                        <a:spcAft>
                          <a:spcPts val="0"/>
                        </a:spcAft>
                        <a:buNone/>
                      </a:pPr>
                      <a:r>
                        <a:rPr lang="en-IN" sz="1200" u="none" strike="noStrike" cap="none" dirty="0">
                          <a:sym typeface="Tahoma"/>
                        </a:rPr>
                        <a:t>2019</a:t>
                      </a:r>
                      <a:endParaRPr lang="en-IN" sz="1400" dirty="0"/>
                    </a:p>
                  </a:txBody>
                  <a:tcPr marL="51431" marR="51431" marT="0" marB="0"/>
                </a:tc>
                <a:tc>
                  <a:txBody>
                    <a:bodyPr/>
                    <a:lstStyle/>
                    <a:p>
                      <a:pPr marL="0" marR="0" lvl="0" indent="0" algn="l" rtl="0">
                        <a:spcBef>
                          <a:spcPts val="0"/>
                        </a:spcBef>
                        <a:spcAft>
                          <a:spcPts val="0"/>
                        </a:spcAft>
                        <a:buNone/>
                      </a:pPr>
                      <a:r>
                        <a:rPr lang="en-IN" sz="1200" u="none" strike="noStrike" cap="none">
                          <a:sym typeface="Tahoma"/>
                        </a:rPr>
                        <a:t>Multiclass SVM, AlexNet, ReLU</a:t>
                      </a:r>
                      <a:endParaRPr lang="en-IN" sz="1200" u="none" strike="noStrike" cap="none">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sym typeface="Tahoma"/>
                        </a:rPr>
                        <a:t>Accuracy – 94.016%</a:t>
                      </a:r>
                      <a:endParaRPr lang="en-IN" sz="1400"/>
                    </a:p>
                  </a:txBody>
                  <a:tcPr marL="51431" marR="51431" marT="0" marB="0"/>
                </a:tc>
                <a:tc>
                  <a:txBody>
                    <a:bodyPr/>
                    <a:lstStyle/>
                    <a:p>
                      <a:pPr marL="0" marR="0" lvl="0" indent="0" algn="l" rtl="0">
                        <a:spcBef>
                          <a:spcPts val="0"/>
                        </a:spcBef>
                        <a:spcAft>
                          <a:spcPts val="0"/>
                        </a:spcAft>
                        <a:buNone/>
                      </a:pPr>
                      <a:r>
                        <a:rPr lang="en-US" sz="1200" u="none" strike="noStrike" cap="none" dirty="0">
                          <a:sym typeface="Tahoma"/>
                        </a:rPr>
                        <a:t>Model used is a pre-trained model, robust</a:t>
                      </a:r>
                      <a:endParaRPr lang="en-US" sz="1400" dirty="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GOPS, L1D miss rate</a:t>
                      </a:r>
                      <a:endParaRPr lang="en-IN" sz="1400" dirty="0"/>
                    </a:p>
                  </a:txBody>
                  <a:tcPr marL="51431" marR="51431" marT="0" marB="0"/>
                </a:tc>
                <a:extLst>
                  <a:ext uri="{0D108BD9-81ED-4DB2-BD59-A6C34878D82A}">
                    <a16:rowId xmlns:a16="http://schemas.microsoft.com/office/drawing/2014/main" val="10002"/>
                  </a:ext>
                </a:extLst>
              </a:tr>
              <a:tr h="458552">
                <a:tc>
                  <a:txBody>
                    <a:bodyPr/>
                    <a:lstStyle/>
                    <a:p>
                      <a:pPr marL="0" marR="0" lvl="0" indent="0" algn="l" rtl="0">
                        <a:spcBef>
                          <a:spcPts val="0"/>
                        </a:spcBef>
                        <a:spcAft>
                          <a:spcPts val="0"/>
                        </a:spcAft>
                        <a:buNone/>
                      </a:pPr>
                      <a:r>
                        <a:rPr lang="en-IN" sz="1200" u="none" strike="noStrike" cap="none">
                          <a:sym typeface="Tahoma"/>
                        </a:rPr>
                        <a:t>2019</a:t>
                      </a:r>
                      <a:endParaRPr lang="en-IN" sz="1400" dirty="0"/>
                    </a:p>
                  </a:txBody>
                  <a:tcPr marL="51431" marR="51431" marT="0" marB="0"/>
                </a:tc>
                <a:tc>
                  <a:txBody>
                    <a:bodyPr/>
                    <a:lstStyle/>
                    <a:p>
                      <a:pPr marL="0" marR="0" lvl="0" indent="0" algn="l" rtl="0">
                        <a:spcBef>
                          <a:spcPts val="0"/>
                        </a:spcBef>
                        <a:spcAft>
                          <a:spcPts val="0"/>
                        </a:spcAft>
                        <a:buNone/>
                      </a:pPr>
                      <a:r>
                        <a:rPr lang="en-US" sz="1200" u="none" strike="noStrike" cap="none">
                          <a:sym typeface="Tahoma"/>
                        </a:rPr>
                        <a:t>CNN, pooling layers, dense network, SVM</a:t>
                      </a:r>
                      <a:endParaRPr lang="en-US" sz="1400"/>
                    </a:p>
                  </a:txBody>
                  <a:tcPr marL="51431" marR="51431" marT="0" marB="0"/>
                </a:tc>
                <a:tc>
                  <a:txBody>
                    <a:bodyPr/>
                    <a:lstStyle/>
                    <a:p>
                      <a:pPr marL="0" marR="0" lvl="0" indent="0" algn="l" rtl="0">
                        <a:spcBef>
                          <a:spcPts val="0"/>
                        </a:spcBef>
                        <a:spcAft>
                          <a:spcPts val="0"/>
                        </a:spcAft>
                        <a:buNone/>
                      </a:pPr>
                      <a:r>
                        <a:rPr lang="en-IN" sz="1200" u="none" strike="noStrike" cap="none">
                          <a:sym typeface="Tahoma"/>
                        </a:rPr>
                        <a:t>AlexNet, VGG16, ResNet-18</a:t>
                      </a:r>
                      <a:endParaRPr lang="en-IN" sz="140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Deep Network but Small Dataset – 3000 images</a:t>
                      </a:r>
                      <a:endParaRPr lang="en-IN" sz="1400" dirty="0"/>
                    </a:p>
                  </a:txBody>
                  <a:tcPr marL="51431" marR="51431" marT="0" marB="0"/>
                </a:tc>
                <a:tc>
                  <a:txBody>
                    <a:bodyPr/>
                    <a:lstStyle/>
                    <a:p>
                      <a:pPr marL="0" marR="0" lvl="0" indent="0" algn="l" rtl="0">
                        <a:spcBef>
                          <a:spcPts val="0"/>
                        </a:spcBef>
                        <a:spcAft>
                          <a:spcPts val="0"/>
                        </a:spcAft>
                        <a:buNone/>
                      </a:pPr>
                      <a:r>
                        <a:rPr lang="en-IN" sz="1200" u="none" strike="noStrike" cap="none" dirty="0">
                          <a:latin typeface="Tahoma"/>
                          <a:ea typeface="Tahoma"/>
                          <a:cs typeface="Tahoma"/>
                          <a:sym typeface="Tahoma"/>
                        </a:rPr>
                        <a:t>Accuracy = 74%</a:t>
                      </a:r>
                    </a:p>
                  </a:txBody>
                  <a:tcPr marL="51431" marR="51431" marT="0" marB="0"/>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3"/>
          <p:cNvSpPr txBox="1">
            <a:spLocks noGrp="1"/>
          </p:cNvSpPr>
          <p:nvPr>
            <p:ph type="title"/>
          </p:nvPr>
        </p:nvSpPr>
        <p:spPr>
          <a:xfrm>
            <a:off x="628650" y="82862"/>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6-10</a:t>
            </a:r>
            <a:endParaRPr/>
          </a:p>
        </p:txBody>
      </p:sp>
      <p:graphicFrame>
        <p:nvGraphicFramePr>
          <p:cNvPr id="4" name="Google Shape;98;p3">
            <a:extLst>
              <a:ext uri="{FF2B5EF4-FFF2-40B4-BE49-F238E27FC236}">
                <a16:creationId xmlns:a16="http://schemas.microsoft.com/office/drawing/2014/main" id="{B2C401FE-25F7-4551-AFBA-F3A249525EA9}"/>
              </a:ext>
            </a:extLst>
          </p:cNvPr>
          <p:cNvGraphicFramePr/>
          <p:nvPr>
            <p:extLst>
              <p:ext uri="{D42A27DB-BD31-4B8C-83A1-F6EECF244321}">
                <p14:modId xmlns:p14="http://schemas.microsoft.com/office/powerpoint/2010/main" val="200162738"/>
              </p:ext>
            </p:extLst>
          </p:nvPr>
        </p:nvGraphicFramePr>
        <p:xfrm>
          <a:off x="175261" y="990568"/>
          <a:ext cx="8793478" cy="4070070"/>
        </p:xfrm>
        <a:graphic>
          <a:graphicData uri="http://schemas.openxmlformats.org/drawingml/2006/table">
            <a:tbl>
              <a:tblPr firstRow="1" firstCol="1" bandRow="1">
                <a:tableStyleId>{5C22544A-7EE6-4342-B048-85BDC9FD1C3A}</a:tableStyleId>
              </a:tblPr>
              <a:tblGrid>
                <a:gridCol w="982980">
                  <a:extLst>
                    <a:ext uri="{9D8B030D-6E8A-4147-A177-3AD203B41FA5}">
                      <a16:colId xmlns:a16="http://schemas.microsoft.com/office/drawing/2014/main" val="20000"/>
                    </a:ext>
                  </a:extLst>
                </a:gridCol>
                <a:gridCol w="2103120">
                  <a:extLst>
                    <a:ext uri="{9D8B030D-6E8A-4147-A177-3AD203B41FA5}">
                      <a16:colId xmlns:a16="http://schemas.microsoft.com/office/drawing/2014/main" val="20001"/>
                    </a:ext>
                  </a:extLst>
                </a:gridCol>
                <a:gridCol w="2133600">
                  <a:extLst>
                    <a:ext uri="{9D8B030D-6E8A-4147-A177-3AD203B41FA5}">
                      <a16:colId xmlns:a16="http://schemas.microsoft.com/office/drawing/2014/main" val="20002"/>
                    </a:ext>
                  </a:extLst>
                </a:gridCol>
                <a:gridCol w="1814344">
                  <a:extLst>
                    <a:ext uri="{9D8B030D-6E8A-4147-A177-3AD203B41FA5}">
                      <a16:colId xmlns:a16="http://schemas.microsoft.com/office/drawing/2014/main" val="20003"/>
                    </a:ext>
                  </a:extLst>
                </a:gridCol>
                <a:gridCol w="1759434">
                  <a:extLst>
                    <a:ext uri="{9D8B030D-6E8A-4147-A177-3AD203B41FA5}">
                      <a16:colId xmlns:a16="http://schemas.microsoft.com/office/drawing/2014/main" val="20004"/>
                    </a:ext>
                  </a:extLst>
                </a:gridCol>
              </a:tblGrid>
              <a:tr h="412470">
                <a:tc>
                  <a:txBody>
                    <a:bodyPr/>
                    <a:lstStyle/>
                    <a:p>
                      <a:pPr marL="0" marR="0" lvl="0" indent="0" algn="l" rtl="0">
                        <a:spcBef>
                          <a:spcPts val="0"/>
                        </a:spcBef>
                        <a:spcAft>
                          <a:spcPts val="0"/>
                        </a:spcAft>
                        <a:buNone/>
                      </a:pPr>
                      <a:r>
                        <a:rPr lang="en-IN" sz="1200" u="none" strike="noStrike" cap="none" dirty="0"/>
                        <a:t>Authors &amp;Year</a:t>
                      </a:r>
                      <a:endParaRPr sz="1200" u="none" strike="noStrike" cap="none"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dirty="0"/>
                        <a:t>Methodology or Techniques used</a:t>
                      </a:r>
                      <a:endParaRPr sz="1200" u="none" strike="noStrike" cap="none"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dirty="0"/>
                        <a:t>Advantages</a:t>
                      </a:r>
                      <a:endParaRPr sz="1200" u="none" strike="noStrike" cap="none"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Issues</a:t>
                      </a:r>
                      <a:endParaRPr sz="1200" u="none" strike="noStrike" cap="none">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cap="none"/>
                        <a:t>Metrics used</a:t>
                      </a:r>
                      <a:endParaRPr sz="1200" u="none" strike="noStrike" cap="none">
                        <a:latin typeface="Tahoma"/>
                        <a:ea typeface="Tahoma"/>
                        <a:cs typeface="Tahoma"/>
                        <a:sym typeface="Tahoma"/>
                      </a:endParaRPr>
                    </a:p>
                  </a:txBody>
                  <a:tcPr marL="51431" marR="51431" marT="0" marB="0"/>
                </a:tc>
                <a:extLst>
                  <a:ext uri="{0D108BD9-81ED-4DB2-BD59-A6C34878D82A}">
                    <a16:rowId xmlns:a16="http://schemas.microsoft.com/office/drawing/2014/main" val="10000"/>
                  </a:ext>
                </a:extLst>
              </a:tr>
              <a:tr h="57608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April 2019</a:t>
                      </a:r>
                      <a:endParaRPr lang="en-IN" sz="1200" dirty="0"/>
                    </a:p>
                    <a:p>
                      <a:pPr marL="0" marR="0" lvl="0" indent="0" algn="l" rtl="0">
                        <a:spcBef>
                          <a:spcPts val="0"/>
                        </a:spcBef>
                        <a:spcAft>
                          <a:spcPts val="0"/>
                        </a:spcAft>
                        <a:buNone/>
                      </a:pPr>
                      <a:endParaRPr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CNN, pooling layer, dense network</a:t>
                      </a:r>
                      <a:endParaRPr lang="en-IN" sz="1200" dirty="0"/>
                    </a:p>
                    <a:p>
                      <a:pPr marL="0" marR="0" lvl="0" indent="0" algn="l" rtl="0">
                        <a:spcBef>
                          <a:spcPts val="0"/>
                        </a:spcBef>
                        <a:spcAft>
                          <a:spcPts val="0"/>
                        </a:spcAft>
                        <a:buNone/>
                      </a:pPr>
                      <a:endParaRPr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Accuracy – 89.5%</a:t>
                      </a:r>
                      <a:endParaRPr lang="en-IN" sz="1200" dirty="0"/>
                    </a:p>
                    <a:p>
                      <a:pPr marL="0" marR="0" lvl="0" indent="0" algn="l" rtl="0">
                        <a:spcBef>
                          <a:spcPts val="0"/>
                        </a:spcBef>
                        <a:spcAft>
                          <a:spcPts val="0"/>
                        </a:spcAft>
                        <a:buNone/>
                      </a:pPr>
                      <a:endParaRPr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Time consuming</a:t>
                      </a:r>
                      <a:endParaRPr lang="en-IN" sz="1200" dirty="0"/>
                    </a:p>
                    <a:p>
                      <a:pPr marL="0" marR="0" lvl="0" indent="0" algn="l" rtl="0">
                        <a:spcBef>
                          <a:spcPts val="0"/>
                        </a:spcBef>
                        <a:spcAft>
                          <a:spcPts val="0"/>
                        </a:spcAft>
                        <a:buNone/>
                      </a:pPr>
                      <a:endParaRPr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cap="none" dirty="0">
                          <a:sym typeface="Tahoma"/>
                        </a:rPr>
                        <a:t>Accuracy = 89.5%, Recall = 0.84, Specificity, Precision = 0.8325, F-measure = 0.8325</a:t>
                      </a:r>
                      <a:endParaRPr lang="en-US" sz="1200" dirty="0"/>
                    </a:p>
                  </a:txBody>
                  <a:tcPr marL="51431" marR="51431" marT="0" marB="0"/>
                </a:tc>
                <a:extLst>
                  <a:ext uri="{0D108BD9-81ED-4DB2-BD59-A6C34878D82A}">
                    <a16:rowId xmlns:a16="http://schemas.microsoft.com/office/drawing/2014/main" val="3154335521"/>
                  </a:ext>
                </a:extLst>
              </a:tr>
              <a:tr h="576086">
                <a:tc>
                  <a:txBody>
                    <a:bodyPr/>
                    <a:lstStyle/>
                    <a:p>
                      <a:pPr marL="0" marR="0" lvl="0" indent="0" algn="l" rtl="0">
                        <a:spcBef>
                          <a:spcPts val="0"/>
                        </a:spcBef>
                        <a:spcAft>
                          <a:spcPts val="0"/>
                        </a:spcAft>
                        <a:buNone/>
                      </a:pPr>
                      <a:r>
                        <a:rPr lang="en-IN" sz="1200" u="none" strike="noStrike" cap="none" dirty="0">
                          <a:sym typeface="Tahoma"/>
                        </a:rPr>
                        <a:t>March 2019</a:t>
                      </a:r>
                      <a:endParaRPr sz="1200" dirty="0"/>
                    </a:p>
                  </a:txBody>
                  <a:tcPr marL="51431" marR="51431" marT="0" marB="0"/>
                </a:tc>
                <a:tc>
                  <a:txBody>
                    <a:bodyPr/>
                    <a:lstStyle/>
                    <a:p>
                      <a:pPr marL="0" marR="0" lvl="0" indent="0" algn="l" rtl="0">
                        <a:spcBef>
                          <a:spcPts val="0"/>
                        </a:spcBef>
                        <a:spcAft>
                          <a:spcPts val="0"/>
                        </a:spcAft>
                        <a:buNone/>
                      </a:pPr>
                      <a:r>
                        <a:rPr lang="en-IN" sz="1200" u="none" strike="noStrike" cap="none">
                          <a:sym typeface="Tahoma"/>
                        </a:rPr>
                        <a:t>CNN, Inception V2 Net, K-means Cluster, Max-pooling, Sonification Algorithms</a:t>
                      </a:r>
                      <a:endParaRPr sz="120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No. of K-means Epochs = 100</a:t>
                      </a:r>
                      <a:endParaRPr sz="1200" dirty="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F2-score +</a:t>
                      </a:r>
                      <a:r>
                        <a:rPr lang="en-IN" sz="1200" u="none" strike="noStrike" cap="none" dirty="0" err="1">
                          <a:sym typeface="Tahoma"/>
                        </a:rPr>
                        <a:t>ve</a:t>
                      </a:r>
                      <a:r>
                        <a:rPr lang="en-IN" sz="1200" u="none" strike="noStrike" cap="none" dirty="0">
                          <a:sym typeface="Tahoma"/>
                        </a:rPr>
                        <a:t> Prediction = 59.9%, High Sensitivity, Low Specificity</a:t>
                      </a:r>
                      <a:endParaRPr sz="1200" dirty="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F2-score = 81.8%, Sensitivity = 91.7%, Specificity = 41.8%, Precision = 57.3%</a:t>
                      </a:r>
                      <a:endParaRPr sz="1200" dirty="0"/>
                    </a:p>
                  </a:txBody>
                  <a:tcPr marL="51431" marR="51431" marT="0" marB="0"/>
                </a:tc>
                <a:extLst>
                  <a:ext uri="{0D108BD9-81ED-4DB2-BD59-A6C34878D82A}">
                    <a16:rowId xmlns:a16="http://schemas.microsoft.com/office/drawing/2014/main" val="10001"/>
                  </a:ext>
                </a:extLst>
              </a:tr>
              <a:tr h="535938">
                <a:tc>
                  <a:txBody>
                    <a:bodyPr/>
                    <a:lstStyle/>
                    <a:p>
                      <a:pPr marL="0" marR="0" lvl="0" indent="0" algn="l" rtl="0">
                        <a:spcBef>
                          <a:spcPts val="0"/>
                        </a:spcBef>
                        <a:spcAft>
                          <a:spcPts val="0"/>
                        </a:spcAft>
                        <a:buNone/>
                      </a:pPr>
                      <a:r>
                        <a:rPr lang="en-IN" sz="1200" dirty="0">
                          <a:sym typeface="Tahoma"/>
                        </a:rPr>
                        <a:t>2019</a:t>
                      </a:r>
                      <a:endParaRPr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sym typeface="Tahoma"/>
                        </a:rPr>
                        <a:t>CNN, </a:t>
                      </a:r>
                      <a:r>
                        <a:rPr lang="en-US" sz="1200" dirty="0" err="1">
                          <a:sym typeface="Tahoma"/>
                        </a:rPr>
                        <a:t>McNemar</a:t>
                      </a:r>
                      <a:r>
                        <a:rPr lang="en-US" sz="1200" dirty="0">
                          <a:sym typeface="Tahoma"/>
                        </a:rPr>
                        <a:t> Test, ResNet50, Bonferroni Correction</a:t>
                      </a:r>
                      <a:endParaRPr lang="en-US" sz="1200" dirty="0"/>
                    </a:p>
                  </a:txBody>
                  <a:tcPr marL="51431" marR="51431" marT="0" marB="0"/>
                </a:tc>
                <a:tc>
                  <a:txBody>
                    <a:bodyPr/>
                    <a:lstStyle/>
                    <a:p>
                      <a:pPr marL="0" marR="0" lvl="0" indent="0" algn="l" rtl="0">
                        <a:spcBef>
                          <a:spcPts val="0"/>
                        </a:spcBef>
                        <a:spcAft>
                          <a:spcPts val="0"/>
                        </a:spcAft>
                        <a:buNone/>
                      </a:pPr>
                      <a:r>
                        <a:rPr lang="en-IN" sz="1200" dirty="0">
                          <a:sym typeface="Tahoma"/>
                        </a:rPr>
                        <a:t>MATLAB</a:t>
                      </a:r>
                      <a:endParaRPr sz="1200" dirty="0"/>
                    </a:p>
                  </a:txBody>
                  <a:tcPr marL="51431" marR="51431" marT="0" marB="0"/>
                </a:tc>
                <a:tc>
                  <a:txBody>
                    <a:bodyPr/>
                    <a:lstStyle/>
                    <a:p>
                      <a:pPr marL="0" marR="0" lvl="0" indent="0" algn="l" rtl="0">
                        <a:spcBef>
                          <a:spcPts val="0"/>
                        </a:spcBef>
                        <a:spcAft>
                          <a:spcPts val="0"/>
                        </a:spcAft>
                        <a:buNone/>
                      </a:pPr>
                      <a:r>
                        <a:rPr lang="en-IN" sz="1200">
                          <a:sym typeface="Tahoma"/>
                        </a:rPr>
                        <a:t>Small dataset (11,444), training may be inefficient, class imbalance</a:t>
                      </a:r>
                      <a:endParaRPr sz="1200"/>
                    </a:p>
                  </a:txBody>
                  <a:tcPr marL="51431" marR="51431" marT="0" marB="0"/>
                </a:tc>
                <a:tc>
                  <a:txBody>
                    <a:bodyPr/>
                    <a:lstStyle/>
                    <a:p>
                      <a:pPr marL="0" marR="0" lvl="0" indent="0" algn="l" rtl="0">
                        <a:spcBef>
                          <a:spcPts val="0"/>
                        </a:spcBef>
                        <a:spcAft>
                          <a:spcPts val="0"/>
                        </a:spcAft>
                        <a:buNone/>
                      </a:pPr>
                      <a:r>
                        <a:rPr lang="en-IN" sz="1200" dirty="0"/>
                        <a:t>Accuracy = 100%, detection rate = 100%</a:t>
                      </a:r>
                      <a:endParaRPr sz="1200" dirty="0"/>
                    </a:p>
                  </a:txBody>
                  <a:tcPr marL="51431" marR="51431" marT="0" marB="0"/>
                </a:tc>
                <a:extLst>
                  <a:ext uri="{0D108BD9-81ED-4DB2-BD59-A6C34878D82A}">
                    <a16:rowId xmlns:a16="http://schemas.microsoft.com/office/drawing/2014/main" val="10004"/>
                  </a:ext>
                </a:extLst>
              </a:tr>
              <a:tr h="4124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2018-2019</a:t>
                      </a: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CNN, VGG16, ImageNet</a:t>
                      </a: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cap="none" dirty="0">
                          <a:sym typeface="Tahoma"/>
                        </a:rPr>
                        <a:t>Accuracy – 92.5%, Max-pooling fetches maximum pixel</a:t>
                      </a:r>
                      <a:endParaRPr lang="en-US" sz="1200" dirty="0"/>
                    </a:p>
                  </a:txBody>
                  <a:tcPr marL="51431" marR="51431" marT="0" marB="0"/>
                </a:tc>
                <a:tc>
                  <a:txBody>
                    <a:bodyPr/>
                    <a:lstStyle/>
                    <a:p>
                      <a:pPr marL="0" marR="0" lvl="0" indent="0" algn="l" rtl="0">
                        <a:spcBef>
                          <a:spcPts val="0"/>
                        </a:spcBef>
                        <a:spcAft>
                          <a:spcPts val="0"/>
                        </a:spcAft>
                        <a:buNone/>
                      </a:pPr>
                      <a:r>
                        <a:rPr lang="en-IN" sz="1200" u="none" strike="noStrike" cap="none" dirty="0">
                          <a:sym typeface="Tahoma"/>
                        </a:rPr>
                        <a:t>F1-score = 0.77,</a:t>
                      </a:r>
                      <a:endParaRPr lang="en-IN" sz="1200" dirty="0"/>
                    </a:p>
                    <a:p>
                      <a:pPr marL="0" marR="0" lvl="0" indent="0" algn="l" rtl="0">
                        <a:spcBef>
                          <a:spcPts val="0"/>
                        </a:spcBef>
                        <a:spcAft>
                          <a:spcPts val="0"/>
                        </a:spcAft>
                        <a:buNone/>
                      </a:pPr>
                      <a:r>
                        <a:rPr lang="en-IN" sz="1200" u="none" strike="noStrike" cap="none" dirty="0">
                          <a:sym typeface="Tahoma"/>
                        </a:rPr>
                        <a:t>VGG16 Accuracy = 78%</a:t>
                      </a: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Random Forest = 65.9%, </a:t>
                      </a:r>
                      <a:r>
                        <a:rPr lang="en-IN" sz="1200" u="none" strike="noStrike" cap="none" dirty="0" err="1">
                          <a:sym typeface="Tahoma"/>
                        </a:rPr>
                        <a:t>XGBoost</a:t>
                      </a:r>
                      <a:r>
                        <a:rPr lang="en-IN" sz="1200" u="none" strike="noStrike" cap="none" dirty="0">
                          <a:sym typeface="Tahoma"/>
                        </a:rPr>
                        <a:t> = 65.15%, SVM = 65.86%, </a:t>
                      </a:r>
                      <a:r>
                        <a:rPr lang="en-IN" sz="1200" u="none" strike="noStrike" cap="none" dirty="0" err="1">
                          <a:sym typeface="Tahoma"/>
                        </a:rPr>
                        <a:t>ReLU</a:t>
                      </a:r>
                      <a:r>
                        <a:rPr lang="en-IN" sz="1200" u="none" strike="noStrike" cap="none" dirty="0">
                          <a:sym typeface="Tahoma"/>
                        </a:rPr>
                        <a:t>, Sigmoid</a:t>
                      </a:r>
                      <a:endParaRPr lang="en-IN" sz="1200" dirty="0"/>
                    </a:p>
                  </a:txBody>
                  <a:tcPr marL="51431" marR="51431" marT="0" marB="0"/>
                </a:tc>
                <a:extLst>
                  <a:ext uri="{0D108BD9-81ED-4DB2-BD59-A6C34878D82A}">
                    <a16:rowId xmlns:a16="http://schemas.microsoft.com/office/drawing/2014/main" val="1654386173"/>
                  </a:ext>
                </a:extLst>
              </a:tr>
              <a:tr h="4124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a:sym typeface="Tahoma"/>
                        </a:rPr>
                        <a:t>2018</a:t>
                      </a:r>
                      <a:endParaRPr lang="en-IN" sz="1200" dirty="0"/>
                    </a:p>
                    <a:p>
                      <a:pPr marL="0" marR="0" lvl="0" indent="0" algn="l" rtl="0">
                        <a:spcBef>
                          <a:spcPts val="0"/>
                        </a:spcBef>
                        <a:spcAft>
                          <a:spcPts val="0"/>
                        </a:spcAft>
                        <a:buNone/>
                      </a:pPr>
                      <a:endParaRPr sz="120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u="none" strike="noStrike" cap="none" dirty="0" err="1">
                          <a:sym typeface="Tahoma"/>
                        </a:rPr>
                        <a:t>MatConvNet</a:t>
                      </a:r>
                      <a:r>
                        <a:rPr lang="en-IN" sz="1200" u="none" strike="noStrike" cap="none" dirty="0">
                          <a:sym typeface="Tahoma"/>
                        </a:rPr>
                        <a:t> &amp; </a:t>
                      </a:r>
                      <a:r>
                        <a:rPr lang="en-IN" sz="1200" u="none" strike="noStrike" cap="none" dirty="0" err="1">
                          <a:sym typeface="Tahoma"/>
                        </a:rPr>
                        <a:t>GoogLeNet</a:t>
                      </a:r>
                      <a:r>
                        <a:rPr lang="en-IN" sz="1200" u="none" strike="noStrike" cap="none" dirty="0">
                          <a:sym typeface="Tahoma"/>
                        </a:rPr>
                        <a:t> Inception V3 CNN, </a:t>
                      </a:r>
                      <a:r>
                        <a:rPr lang="en-IN" sz="1200" dirty="0" err="1">
                          <a:sym typeface="Tahoma"/>
                        </a:rPr>
                        <a:t>GoogLeNet</a:t>
                      </a:r>
                      <a:r>
                        <a:rPr lang="en-IN" sz="1200" dirty="0">
                          <a:sym typeface="Tahoma"/>
                        </a:rPr>
                        <a:t>, </a:t>
                      </a:r>
                      <a:r>
                        <a:rPr lang="en-IN" sz="1200" dirty="0" err="1">
                          <a:sym typeface="Tahoma"/>
                        </a:rPr>
                        <a:t>AlexNet</a:t>
                      </a:r>
                      <a:r>
                        <a:rPr lang="en-IN" sz="1200" dirty="0">
                          <a:sym typeface="Tahoma"/>
                        </a:rPr>
                        <a:t>, </a:t>
                      </a:r>
                      <a:r>
                        <a:rPr lang="en-IN" sz="1200" dirty="0" err="1">
                          <a:sym typeface="Tahoma"/>
                        </a:rPr>
                        <a:t>ResNet</a:t>
                      </a:r>
                      <a:r>
                        <a:rPr lang="en-IN" sz="1200" dirty="0">
                          <a:sym typeface="Tahoma"/>
                        </a:rPr>
                        <a:t>, </a:t>
                      </a:r>
                      <a:r>
                        <a:rPr lang="en-IN" sz="1200" dirty="0" err="1">
                          <a:sym typeface="Tahoma"/>
                        </a:rPr>
                        <a:t>VGGNet</a:t>
                      </a:r>
                      <a:r>
                        <a:rPr lang="en-IN" sz="1200" dirty="0">
                          <a:sym typeface="Tahoma"/>
                        </a:rPr>
                        <a:t>, Simple Majority Voting, SMP</a:t>
                      </a:r>
                      <a:endParaRPr lang="en-IN" sz="1200" dirty="0"/>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strike="noStrike" cap="none" dirty="0">
                          <a:sym typeface="Tahoma"/>
                        </a:rPr>
                        <a:t>1.28 million NATURAL images 500 epochs, pre-trained models used, </a:t>
                      </a:r>
                      <a:r>
                        <a:rPr lang="en-US" sz="1200" u="none" strike="noStrike" cap="none" dirty="0" err="1">
                          <a:sym typeface="Tahoma"/>
                        </a:rPr>
                        <a:t>MatConvNet</a:t>
                      </a:r>
                      <a:r>
                        <a:rPr lang="en-US" sz="1200" u="none" strike="noStrike" cap="none" dirty="0">
                          <a:sym typeface="Tahoma"/>
                        </a:rPr>
                        <a:t> provides </a:t>
                      </a:r>
                      <a:r>
                        <a:rPr lang="en-US" sz="1200" u="none" strike="noStrike" cap="none" dirty="0">
                          <a:solidFill>
                            <a:schemeClr val="dk1"/>
                          </a:solidFill>
                          <a:sym typeface="Tahoma"/>
                        </a:rPr>
                        <a:t>pre-trained CNN models </a:t>
                      </a:r>
                      <a:r>
                        <a:rPr lang="en-US" sz="1200" dirty="0">
                          <a:solidFill>
                            <a:schemeClr val="dk1"/>
                          </a:solidFill>
                          <a:sym typeface="Tahoma"/>
                        </a:rPr>
                        <a:t>and some functions to create and initialize new neural networks</a:t>
                      </a: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dk1"/>
                          </a:solidFill>
                          <a:sym typeface="Tahoma"/>
                        </a:rPr>
                        <a:t>Limited computational resources, time-consuming procedures</a:t>
                      </a:r>
                      <a:endParaRPr lang="en-US" sz="1200" dirty="0"/>
                    </a:p>
                    <a:p>
                      <a:pPr marL="0" marR="0" lvl="0" indent="0" algn="l" rtl="0">
                        <a:spcBef>
                          <a:spcPts val="0"/>
                        </a:spcBef>
                        <a:spcAft>
                          <a:spcPts val="0"/>
                        </a:spcAft>
                        <a:buNone/>
                      </a:pPr>
                      <a:endParaRPr sz="1200"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200" u="none" strike="noStrike" kern="1200" cap="none" dirty="0" err="1">
                          <a:solidFill>
                            <a:schemeClr val="dk1"/>
                          </a:solidFill>
                          <a:latin typeface="+mn-lt"/>
                          <a:ea typeface="+mn-ea"/>
                          <a:cs typeface="+mn-cs"/>
                          <a:sym typeface="Tahoma"/>
                        </a:rPr>
                        <a:t>GoggLeNet</a:t>
                      </a:r>
                      <a:r>
                        <a:rPr lang="en-IN" sz="1200" u="none" strike="noStrike" kern="1200" cap="none" dirty="0">
                          <a:solidFill>
                            <a:schemeClr val="dk1"/>
                          </a:solidFill>
                          <a:latin typeface="+mn-lt"/>
                          <a:ea typeface="+mn-ea"/>
                          <a:cs typeface="+mn-cs"/>
                          <a:sym typeface="Tahoma"/>
                        </a:rPr>
                        <a:t> Error Rate = 0.1, </a:t>
                      </a:r>
                      <a:r>
                        <a:rPr lang="en-IN" sz="1200" u="none" strike="noStrike" kern="1200" cap="none" dirty="0" err="1">
                          <a:solidFill>
                            <a:schemeClr val="dk1"/>
                          </a:solidFill>
                          <a:latin typeface="+mn-lt"/>
                          <a:ea typeface="+mn-ea"/>
                          <a:cs typeface="+mn-cs"/>
                          <a:sym typeface="Tahoma"/>
                        </a:rPr>
                        <a:t>ResNet</a:t>
                      </a:r>
                      <a:r>
                        <a:rPr lang="en-IN" sz="1200" u="none" strike="noStrike" kern="1200" cap="none" dirty="0">
                          <a:solidFill>
                            <a:schemeClr val="dk1"/>
                          </a:solidFill>
                          <a:latin typeface="+mn-lt"/>
                          <a:ea typeface="+mn-ea"/>
                          <a:cs typeface="+mn-cs"/>
                          <a:sym typeface="Tahoma"/>
                        </a:rPr>
                        <a:t> Error Rate= 0.02, </a:t>
                      </a:r>
                      <a:r>
                        <a:rPr lang="en-IN" sz="1200" u="none" strike="noStrike" kern="1200" cap="none" dirty="0" err="1">
                          <a:solidFill>
                            <a:schemeClr val="dk1"/>
                          </a:solidFill>
                          <a:latin typeface="+mn-lt"/>
                          <a:ea typeface="+mn-ea"/>
                          <a:cs typeface="+mn-cs"/>
                          <a:sym typeface="Tahoma"/>
                        </a:rPr>
                        <a:t>AlexNet</a:t>
                      </a:r>
                      <a:r>
                        <a:rPr lang="en-IN" sz="1200" u="none" strike="noStrike" kern="1200" cap="none" dirty="0">
                          <a:solidFill>
                            <a:schemeClr val="dk1"/>
                          </a:solidFill>
                          <a:latin typeface="+mn-lt"/>
                          <a:ea typeface="+mn-ea"/>
                          <a:cs typeface="+mn-cs"/>
                          <a:sym typeface="Tahoma"/>
                        </a:rPr>
                        <a:t> Error Rate = approx. 0.001, </a:t>
                      </a:r>
                      <a:r>
                        <a:rPr lang="en-IN" sz="1200" u="none" strike="noStrike" kern="1200" cap="none" dirty="0" err="1">
                          <a:solidFill>
                            <a:schemeClr val="dk1"/>
                          </a:solidFill>
                          <a:latin typeface="+mn-lt"/>
                          <a:ea typeface="+mn-ea"/>
                          <a:cs typeface="+mn-cs"/>
                          <a:sym typeface="Tahoma"/>
                        </a:rPr>
                        <a:t>VGGNet</a:t>
                      </a:r>
                      <a:r>
                        <a:rPr lang="en-IN" sz="1200" u="none" strike="noStrike" kern="1200" cap="none" dirty="0">
                          <a:solidFill>
                            <a:schemeClr val="dk1"/>
                          </a:solidFill>
                          <a:latin typeface="+mn-lt"/>
                          <a:ea typeface="+mn-ea"/>
                          <a:cs typeface="+mn-cs"/>
                          <a:sym typeface="Tahoma"/>
                        </a:rPr>
                        <a:t> Error Rate = approx. 0.001</a:t>
                      </a:r>
                      <a:endParaRPr sz="1200" u="none" strike="noStrike" kern="1200" cap="none" dirty="0">
                        <a:solidFill>
                          <a:schemeClr val="dk1"/>
                        </a:solidFill>
                        <a:latin typeface="+mn-lt"/>
                        <a:ea typeface="+mn-ea"/>
                        <a:cs typeface="+mn-cs"/>
                        <a:sym typeface="Tahoma"/>
                      </a:endParaRPr>
                    </a:p>
                  </a:txBody>
                  <a:tcPr marL="51431" marR="51431" marT="0" marB="0"/>
                </a:tc>
                <a:extLst>
                  <a:ext uri="{0D108BD9-81ED-4DB2-BD59-A6C34878D82A}">
                    <a16:rowId xmlns:a16="http://schemas.microsoft.com/office/drawing/2014/main" val="975478656"/>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4"/>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11-15</a:t>
            </a:r>
            <a:endParaRPr/>
          </a:p>
        </p:txBody>
      </p:sp>
      <p:graphicFrame>
        <p:nvGraphicFramePr>
          <p:cNvPr id="105" name="Google Shape;105;p4"/>
          <p:cNvGraphicFramePr/>
          <p:nvPr>
            <p:extLst>
              <p:ext uri="{D42A27DB-BD31-4B8C-83A1-F6EECF244321}">
                <p14:modId xmlns:p14="http://schemas.microsoft.com/office/powerpoint/2010/main" val="4200171348"/>
              </p:ext>
            </p:extLst>
          </p:nvPr>
        </p:nvGraphicFramePr>
        <p:xfrm>
          <a:off x="312420" y="1052864"/>
          <a:ext cx="8519160" cy="4090636"/>
        </p:xfrm>
        <a:graphic>
          <a:graphicData uri="http://schemas.openxmlformats.org/drawingml/2006/table">
            <a:tbl>
              <a:tblPr firstRow="1" firstCol="1" bandRow="1">
                <a:tableStyleId>{5C22544A-7EE6-4342-B048-85BDC9FD1C3A}</a:tableStyleId>
              </a:tblPr>
              <a:tblGrid>
                <a:gridCol w="1703655">
                  <a:extLst>
                    <a:ext uri="{9D8B030D-6E8A-4147-A177-3AD203B41FA5}">
                      <a16:colId xmlns:a16="http://schemas.microsoft.com/office/drawing/2014/main" val="20000"/>
                    </a:ext>
                  </a:extLst>
                </a:gridCol>
                <a:gridCol w="1703655">
                  <a:extLst>
                    <a:ext uri="{9D8B030D-6E8A-4147-A177-3AD203B41FA5}">
                      <a16:colId xmlns:a16="http://schemas.microsoft.com/office/drawing/2014/main" val="20001"/>
                    </a:ext>
                  </a:extLst>
                </a:gridCol>
                <a:gridCol w="1703655">
                  <a:extLst>
                    <a:ext uri="{9D8B030D-6E8A-4147-A177-3AD203B41FA5}">
                      <a16:colId xmlns:a16="http://schemas.microsoft.com/office/drawing/2014/main" val="20002"/>
                    </a:ext>
                  </a:extLst>
                </a:gridCol>
                <a:gridCol w="1703655">
                  <a:extLst>
                    <a:ext uri="{9D8B030D-6E8A-4147-A177-3AD203B41FA5}">
                      <a16:colId xmlns:a16="http://schemas.microsoft.com/office/drawing/2014/main" val="20003"/>
                    </a:ext>
                  </a:extLst>
                </a:gridCol>
                <a:gridCol w="1704540">
                  <a:extLst>
                    <a:ext uri="{9D8B030D-6E8A-4147-A177-3AD203B41FA5}">
                      <a16:colId xmlns:a16="http://schemas.microsoft.com/office/drawing/2014/main" val="20004"/>
                    </a:ext>
                  </a:extLst>
                </a:gridCol>
              </a:tblGrid>
              <a:tr h="467666">
                <a:tc>
                  <a:txBody>
                    <a:bodyPr/>
                    <a:lstStyle/>
                    <a:p>
                      <a:pPr marL="0" marR="0" lvl="0" indent="0" algn="l" rtl="0">
                        <a:spcBef>
                          <a:spcPts val="0"/>
                        </a:spcBef>
                        <a:spcAft>
                          <a:spcPts val="0"/>
                        </a:spcAft>
                        <a:buNone/>
                      </a:pPr>
                      <a:r>
                        <a:rPr lang="en-IN" sz="1100" dirty="0">
                          <a:latin typeface="Cambria" panose="02040503050406030204" pitchFamily="18" charset="0"/>
                          <a:ea typeface="Cambria" panose="02040503050406030204" pitchFamily="18" charset="0"/>
                        </a:rPr>
                        <a:t>Authors &amp;Year</a:t>
                      </a:r>
                      <a:endParaRPr sz="110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a:latin typeface="Cambria" panose="02040503050406030204" pitchFamily="18" charset="0"/>
                          <a:ea typeface="Cambria" panose="02040503050406030204" pitchFamily="18" charset="0"/>
                        </a:rPr>
                        <a:t>Methodology or Techniques used</a:t>
                      </a:r>
                      <a:endParaRPr sz="110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dirty="0">
                          <a:latin typeface="Cambria" panose="02040503050406030204" pitchFamily="18" charset="0"/>
                          <a:ea typeface="Cambria" panose="02040503050406030204" pitchFamily="18" charset="0"/>
                        </a:rPr>
                        <a:t>Advantages</a:t>
                      </a:r>
                      <a:endParaRPr sz="1100" dirty="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a:latin typeface="Cambria" panose="02040503050406030204" pitchFamily="18" charset="0"/>
                          <a:ea typeface="Cambria" panose="02040503050406030204" pitchFamily="18" charset="0"/>
                        </a:rPr>
                        <a:t>Issues</a:t>
                      </a:r>
                      <a:endParaRPr sz="110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dirty="0">
                          <a:latin typeface="Cambria" panose="02040503050406030204" pitchFamily="18" charset="0"/>
                          <a:ea typeface="Cambria" panose="02040503050406030204" pitchFamily="18" charset="0"/>
                        </a:rPr>
                        <a:t>Metrics used</a:t>
                      </a:r>
                      <a:endParaRPr sz="1100" dirty="0">
                        <a:latin typeface="Cambria" panose="02040503050406030204" pitchFamily="18" charset="0"/>
                        <a:ea typeface="Cambria" panose="02040503050406030204" pitchFamily="18" charset="0"/>
                        <a:cs typeface="Tahoma"/>
                        <a:sym typeface="Tahoma"/>
                      </a:endParaRPr>
                    </a:p>
                  </a:txBody>
                  <a:tcPr marL="51431" marR="51431" marT="0" marB="0"/>
                </a:tc>
                <a:extLst>
                  <a:ext uri="{0D108BD9-81ED-4DB2-BD59-A6C34878D82A}">
                    <a16:rowId xmlns:a16="http://schemas.microsoft.com/office/drawing/2014/main" val="10000"/>
                  </a:ext>
                </a:extLst>
              </a:tr>
              <a:tr h="628585">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2018</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CNN,</a:t>
                      </a:r>
                      <a:r>
                        <a:rPr lang="en-IN" sz="1100" b="0" dirty="0">
                          <a:solidFill>
                            <a:srgbClr val="000000"/>
                          </a:solidFill>
                          <a:effectLst/>
                          <a:latin typeface="Cambria" panose="02040503050406030204" pitchFamily="18" charset="0"/>
                          <a:ea typeface="Cambria" panose="02040503050406030204" pitchFamily="18" charset="0"/>
                          <a:cs typeface="Times New Roman" panose="02020603050405020304" pitchFamily="18" charset="0"/>
                        </a:rPr>
                        <a:t> ImageNet</a:t>
                      </a:r>
                      <a:r>
                        <a:rPr lang="en-US" sz="1100" b="0" dirty="0">
                          <a:solidFill>
                            <a:srgbClr val="000000"/>
                          </a:solidFill>
                          <a:effectLst/>
                          <a:latin typeface="Cambria" panose="02040503050406030204" pitchFamily="18" charset="0"/>
                          <a:ea typeface="Cambria" panose="02040503050406030204" pitchFamily="18" charset="0"/>
                          <a:cs typeface="Times New Roman" panose="02020603050405020304" pitchFamily="18" charset="0"/>
                        </a:rPr>
                        <a:t>,</a:t>
                      </a:r>
                      <a:r>
                        <a:rPr lang="en-US" sz="1100" b="0" i="0" dirty="0">
                          <a:solidFill>
                            <a:srgbClr val="000000"/>
                          </a:solidFill>
                          <a:effectLst/>
                          <a:latin typeface="Cambria" panose="02040503050406030204" pitchFamily="18" charset="0"/>
                          <a:ea typeface="Cambria" panose="02040503050406030204" pitchFamily="18" charset="0"/>
                        </a:rPr>
                        <a:t>  </a:t>
                      </a:r>
                      <a:r>
                        <a:rPr lang="en-US" sz="1100" b="0" i="0" dirty="0" err="1">
                          <a:solidFill>
                            <a:srgbClr val="000000"/>
                          </a:solidFill>
                          <a:effectLst/>
                          <a:latin typeface="Cambria" panose="02040503050406030204" pitchFamily="18" charset="0"/>
                          <a:ea typeface="Cambria" panose="02040503050406030204" pitchFamily="18" charset="0"/>
                        </a:rPr>
                        <a:t>AlexNet</a:t>
                      </a:r>
                      <a:r>
                        <a:rPr lang="en-US" sz="1100" b="0" i="0" dirty="0">
                          <a:solidFill>
                            <a:srgbClr val="000000"/>
                          </a:solidFill>
                          <a:effectLst/>
                          <a:latin typeface="Cambria" panose="02040503050406030204" pitchFamily="18" charset="0"/>
                          <a:ea typeface="Cambria" panose="02040503050406030204" pitchFamily="18" charset="0"/>
                        </a:rPr>
                        <a:t>, VGG ,</a:t>
                      </a:r>
                      <a:r>
                        <a:rPr lang="en-US" sz="1100" b="0" i="0" dirty="0" err="1">
                          <a:solidFill>
                            <a:srgbClr val="000000"/>
                          </a:solidFill>
                          <a:effectLst/>
                          <a:latin typeface="Cambria" panose="02040503050406030204" pitchFamily="18" charset="0"/>
                          <a:ea typeface="Cambria" panose="02040503050406030204" pitchFamily="18" charset="0"/>
                        </a:rPr>
                        <a:t>GoogLeNet</a:t>
                      </a:r>
                      <a:r>
                        <a:rPr lang="en-US" sz="1100" b="0" i="0" dirty="0">
                          <a:solidFill>
                            <a:srgbClr val="000000"/>
                          </a:solidFill>
                          <a:effectLst/>
                          <a:latin typeface="Cambria" panose="02040503050406030204" pitchFamily="18" charset="0"/>
                          <a:ea typeface="Cambria" panose="02040503050406030204" pitchFamily="18" charset="0"/>
                        </a:rPr>
                        <a:t>, </a:t>
                      </a:r>
                      <a:r>
                        <a:rPr lang="en-US" sz="1100" b="0" i="0" dirty="0" err="1">
                          <a:solidFill>
                            <a:srgbClr val="000000"/>
                          </a:solidFill>
                          <a:effectLst/>
                          <a:latin typeface="Cambria" panose="02040503050406030204" pitchFamily="18" charset="0"/>
                          <a:ea typeface="Cambria" panose="02040503050406030204" pitchFamily="18" charset="0"/>
                        </a:rPr>
                        <a:t>ResNet</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Big dataset</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IN" sz="1100" b="0" dirty="0">
                          <a:effectLst/>
                          <a:latin typeface="Cambria" panose="02040503050406030204" pitchFamily="18" charset="0"/>
                          <a:ea typeface="Cambria" panose="02040503050406030204" pitchFamily="18" charset="0"/>
                          <a:cs typeface="Times New Roman" panose="02020603050405020304" pitchFamily="18" charset="0"/>
                        </a:rPr>
                        <a:t>T</a:t>
                      </a:r>
                      <a:r>
                        <a:rPr lang="en-IN" sz="1100" b="0" dirty="0">
                          <a:solidFill>
                            <a:srgbClr val="000000"/>
                          </a:solidFill>
                          <a:effectLst/>
                          <a:latin typeface="Cambria" panose="02040503050406030204" pitchFamily="18" charset="0"/>
                          <a:ea typeface="Cambria" panose="02040503050406030204" pitchFamily="18" charset="0"/>
                          <a:cs typeface="Times New Roman" panose="02020603050405020304" pitchFamily="18" charset="0"/>
                        </a:rPr>
                        <a:t>here is a risk of overfitting the neural network</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Accuracy </a:t>
                      </a:r>
                    </a:p>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Image classification</a:t>
                      </a:r>
                    </a:p>
                  </a:txBody>
                  <a:tcPr marL="68580" marR="68580" marT="0" marB="0"/>
                </a:tc>
                <a:extLst>
                  <a:ext uri="{0D108BD9-81ED-4DB2-BD59-A6C34878D82A}">
                    <a16:rowId xmlns:a16="http://schemas.microsoft.com/office/drawing/2014/main" val="10001"/>
                  </a:ext>
                </a:extLst>
              </a:tr>
              <a:tr h="484123">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2020</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skin lesions using CNNs,</a:t>
                      </a:r>
                      <a:r>
                        <a:rPr lang="en-US" sz="1100" b="0" dirty="0">
                          <a:latin typeface="Cambria" panose="02040503050406030204" pitchFamily="18" charset="0"/>
                          <a:ea typeface="Cambria" panose="02040503050406030204" pitchFamily="18" charset="0"/>
                        </a:rPr>
                        <a:t> </a:t>
                      </a:r>
                      <a:r>
                        <a:rPr lang="en-US" sz="1100" b="0" dirty="0" err="1">
                          <a:latin typeface="Cambria" panose="02040503050406030204" pitchFamily="18" charset="0"/>
                          <a:ea typeface="Cambria" panose="02040503050406030204" pitchFamily="18" charset="0"/>
                        </a:rPr>
                        <a:t>Alexnet</a:t>
                      </a:r>
                      <a:r>
                        <a:rPr lang="en-US" sz="1100" b="0" dirty="0">
                          <a:latin typeface="Cambria" panose="02040503050406030204" pitchFamily="18" charset="0"/>
                          <a:ea typeface="Cambria" panose="020405030504060302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deep learning with PNASNet-5</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large dataset with 4 </a:t>
                      </a:r>
                      <a:r>
                        <a:rPr lang="en-US" sz="1100" b="0" dirty="0" err="1">
                          <a:latin typeface="Cambria" panose="02040503050406030204" pitchFamily="18" charset="0"/>
                          <a:ea typeface="Cambria" panose="02040503050406030204" pitchFamily="18" charset="0"/>
                          <a:cs typeface="Times New Roman"/>
                        </a:rPr>
                        <a:t>classsifications</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marL="0" marR="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Less accuracy</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Good dataset</a:t>
                      </a:r>
                    </a:p>
                  </a:txBody>
                  <a:tcPr marL="68580" marR="68580" marT="0" marB="0"/>
                </a:tc>
                <a:extLst>
                  <a:ext uri="{0D108BD9-81ED-4DB2-BD59-A6C34878D82A}">
                    <a16:rowId xmlns:a16="http://schemas.microsoft.com/office/drawing/2014/main" val="10002"/>
                  </a:ext>
                </a:extLst>
              </a:tr>
              <a:tr h="640154">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2018</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CNN,</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AlexNet</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deep learning</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US" sz="1100" b="0" i="0" dirty="0">
                          <a:solidFill>
                            <a:srgbClr val="000000"/>
                          </a:solidFill>
                          <a:effectLst/>
                          <a:latin typeface="Cambria" panose="02040503050406030204" pitchFamily="18" charset="0"/>
                          <a:ea typeface="Cambria" panose="02040503050406030204" pitchFamily="18" charset="0"/>
                        </a:rPr>
                        <a:t> AlexNet, VGG ,GoogLeNet, </a:t>
                      </a:r>
                      <a:r>
                        <a:rPr lang="en-US" sz="1100" b="0" i="0" dirty="0" err="1">
                          <a:solidFill>
                            <a:srgbClr val="000000"/>
                          </a:solidFill>
                          <a:effectLst/>
                          <a:latin typeface="Cambria" panose="02040503050406030204" pitchFamily="18" charset="0"/>
                          <a:ea typeface="Cambria" panose="02040503050406030204" pitchFamily="18" charset="0"/>
                        </a:rPr>
                        <a:t>ResNet</a:t>
                      </a:r>
                      <a:r>
                        <a:rPr lang="en-US" sz="1100" b="0" i="0" dirty="0">
                          <a:solidFill>
                            <a:srgbClr val="000000"/>
                          </a:solidFill>
                          <a:effectLst/>
                          <a:latin typeface="Cambria" panose="02040503050406030204" pitchFamily="18" charset="0"/>
                          <a:ea typeface="Cambria" panose="020405030504060302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Inception V3</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p>
                      <a:pPr>
                        <a:lnSpc>
                          <a:spcPct val="115000"/>
                        </a:lnSpc>
                        <a:spcAft>
                          <a:spcPts val="0"/>
                        </a:spcAft>
                      </a:pP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r>
                        <a:rPr lang="en-IN" sz="1100" b="0" dirty="0">
                          <a:effectLst/>
                          <a:latin typeface="Cambria" panose="02040503050406030204" pitchFamily="18" charset="0"/>
                          <a:ea typeface="Cambria" panose="02040503050406030204" pitchFamily="18" charset="0"/>
                          <a:cs typeface="Times New Roman" panose="02020603050405020304" pitchFamily="18" charset="0"/>
                        </a:rPr>
                        <a:t>Public dataset and ISIB-2016,2017</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p>
                      <a:pPr>
                        <a:lnSpc>
                          <a:spcPct val="115000"/>
                        </a:lnSpc>
                        <a:spcAft>
                          <a:spcPts val="0"/>
                        </a:spcAft>
                      </a:pP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IN" sz="1100" b="0" dirty="0">
                          <a:effectLst/>
                          <a:latin typeface="Cambria" panose="02040503050406030204" pitchFamily="18" charset="0"/>
                          <a:ea typeface="Cambria" panose="02040503050406030204" pitchFamily="18" charset="0"/>
                          <a:cs typeface="Times New Roman" panose="02020603050405020304" pitchFamily="18" charset="0"/>
                        </a:rPr>
                        <a:t>Time-consuming</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,and errors</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Large variety, dataset</a:t>
                      </a:r>
                    </a:p>
                  </a:txBody>
                  <a:tcPr marL="68580" marR="68580" marT="0" marB="0"/>
                </a:tc>
                <a:extLst>
                  <a:ext uri="{0D108BD9-81ED-4DB2-BD59-A6C34878D82A}">
                    <a16:rowId xmlns:a16="http://schemas.microsoft.com/office/drawing/2014/main" val="10003"/>
                  </a:ext>
                </a:extLst>
              </a:tr>
              <a:tr h="647837">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2020</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IN" sz="1100" b="0" dirty="0">
                          <a:effectLst/>
                          <a:latin typeface="Cambria" panose="02040503050406030204" pitchFamily="18" charset="0"/>
                          <a:ea typeface="Cambria" panose="02040503050406030204" pitchFamily="18" charset="0"/>
                          <a:cs typeface="Times New Roman" panose="02020603050405020304" pitchFamily="18" charset="0"/>
                        </a:rPr>
                        <a:t>deep convolutional neural network, computer image analysis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algorithms,CNN</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p>
                      <a:pPr marL="0" marR="0" lvl="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GoogLeNet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Inception V3</a:t>
                      </a:r>
                      <a:r>
                        <a:rPr lang="en-US" sz="1100" b="0" dirty="0">
                          <a:effectLst/>
                          <a:latin typeface="Cambria" panose="02040503050406030204" pitchFamily="18" charset="0"/>
                          <a:ea typeface="Cambria" panose="02040503050406030204" pitchFamily="18" charset="0"/>
                          <a:cs typeface="Times New Roman"/>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AlexNet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Deep Learning CNN</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More variants from ISIC</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Accuracy of less than 75%</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Accuracy but small dataset</a:t>
                      </a:r>
                    </a:p>
                  </a:txBody>
                  <a:tcPr marL="68580" marR="68580" marT="0" marB="0"/>
                </a:tc>
                <a:extLst>
                  <a:ext uri="{0D108BD9-81ED-4DB2-BD59-A6C34878D82A}">
                    <a16:rowId xmlns:a16="http://schemas.microsoft.com/office/drawing/2014/main" val="10004"/>
                  </a:ext>
                </a:extLst>
              </a:tr>
              <a:tr h="344719">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2019</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IN" sz="1100" b="0" dirty="0">
                          <a:effectLst/>
                          <a:latin typeface="Cambria" panose="02040503050406030204" pitchFamily="18" charset="0"/>
                          <a:ea typeface="Cambria" panose="02040503050406030204" pitchFamily="18" charset="0"/>
                          <a:cs typeface="Times New Roman" panose="02020603050405020304" pitchFamily="18" charset="0"/>
                        </a:rPr>
                        <a:t>Machine</a:t>
                      </a:r>
                      <a:r>
                        <a:rPr lang="en-US"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a:effectLst/>
                          <a:latin typeface="Cambria" panose="02040503050406030204" pitchFamily="18" charset="0"/>
                          <a:ea typeface="Cambria" panose="02040503050406030204" pitchFamily="18" charset="0"/>
                          <a:cs typeface="Times New Roman" panose="02020603050405020304" pitchFamily="18" charset="0"/>
                        </a:rPr>
                        <a:t>learning</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Faster </a:t>
                      </a:r>
                      <a:r>
                        <a:rPr lang="en-US" sz="1100" b="0" dirty="0" err="1">
                          <a:latin typeface="Cambria" panose="02040503050406030204" pitchFamily="18" charset="0"/>
                          <a:ea typeface="Cambria" panose="02040503050406030204" pitchFamily="18" charset="0"/>
                          <a:cs typeface="Times New Roman"/>
                        </a:rPr>
                        <a:t>identificaion</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marL="0" marR="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Less accuracy</a:t>
                      </a:r>
                    </a:p>
                  </a:txBody>
                  <a:tcPr marL="68580" marR="68580" marT="0" marB="0"/>
                </a:tc>
                <a:tc>
                  <a:txBody>
                    <a:bodyPr/>
                    <a:lstStyle/>
                    <a:p>
                      <a:pPr>
                        <a:lnSpc>
                          <a:spcPct val="115000"/>
                        </a:lnSpc>
                        <a:spcAft>
                          <a:spcPts val="0"/>
                        </a:spcAft>
                      </a:pPr>
                      <a:r>
                        <a:rPr lang="en-US" sz="1100" b="0" dirty="0" err="1">
                          <a:latin typeface="Cambria" panose="02040503050406030204" pitchFamily="18" charset="0"/>
                          <a:ea typeface="Cambria" panose="02040503050406030204" pitchFamily="18" charset="0"/>
                          <a:cs typeface="Times New Roman"/>
                        </a:rPr>
                        <a:t>Accuracy,time</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16-20</a:t>
            </a:r>
            <a:endParaRPr/>
          </a:p>
        </p:txBody>
      </p:sp>
      <p:graphicFrame>
        <p:nvGraphicFramePr>
          <p:cNvPr id="112" name="Google Shape;112;p5"/>
          <p:cNvGraphicFramePr/>
          <p:nvPr>
            <p:extLst>
              <p:ext uri="{D42A27DB-BD31-4B8C-83A1-F6EECF244321}">
                <p14:modId xmlns:p14="http://schemas.microsoft.com/office/powerpoint/2010/main" val="1002324322"/>
              </p:ext>
            </p:extLst>
          </p:nvPr>
        </p:nvGraphicFramePr>
        <p:xfrm>
          <a:off x="289560" y="1142989"/>
          <a:ext cx="8564880" cy="3559382"/>
        </p:xfrm>
        <a:graphic>
          <a:graphicData uri="http://schemas.openxmlformats.org/drawingml/2006/table">
            <a:tbl>
              <a:tblPr firstRow="1" firstCol="1" bandRow="1">
                <a:tableStyleId>{5C22544A-7EE6-4342-B048-85BDC9FD1C3A}</a:tableStyleId>
              </a:tblPr>
              <a:tblGrid>
                <a:gridCol w="1211580">
                  <a:extLst>
                    <a:ext uri="{9D8B030D-6E8A-4147-A177-3AD203B41FA5}">
                      <a16:colId xmlns:a16="http://schemas.microsoft.com/office/drawing/2014/main" val="20000"/>
                    </a:ext>
                  </a:extLst>
                </a:gridCol>
                <a:gridCol w="1996440">
                  <a:extLst>
                    <a:ext uri="{9D8B030D-6E8A-4147-A177-3AD203B41FA5}">
                      <a16:colId xmlns:a16="http://schemas.microsoft.com/office/drawing/2014/main" val="20001"/>
                    </a:ext>
                  </a:extLst>
                </a:gridCol>
                <a:gridCol w="2194560">
                  <a:extLst>
                    <a:ext uri="{9D8B030D-6E8A-4147-A177-3AD203B41FA5}">
                      <a16:colId xmlns:a16="http://schemas.microsoft.com/office/drawing/2014/main" val="20002"/>
                    </a:ext>
                  </a:extLst>
                </a:gridCol>
                <a:gridCol w="1912620">
                  <a:extLst>
                    <a:ext uri="{9D8B030D-6E8A-4147-A177-3AD203B41FA5}">
                      <a16:colId xmlns:a16="http://schemas.microsoft.com/office/drawing/2014/main" val="20003"/>
                    </a:ext>
                  </a:extLst>
                </a:gridCol>
                <a:gridCol w="1249680">
                  <a:extLst>
                    <a:ext uri="{9D8B030D-6E8A-4147-A177-3AD203B41FA5}">
                      <a16:colId xmlns:a16="http://schemas.microsoft.com/office/drawing/2014/main" val="20004"/>
                    </a:ext>
                  </a:extLst>
                </a:gridCol>
              </a:tblGrid>
              <a:tr h="457360">
                <a:tc>
                  <a:txBody>
                    <a:bodyPr/>
                    <a:lstStyle/>
                    <a:p>
                      <a:pPr marL="0" marR="0" lvl="0" indent="0" algn="l" rtl="0">
                        <a:spcBef>
                          <a:spcPts val="0"/>
                        </a:spcBef>
                        <a:spcAft>
                          <a:spcPts val="0"/>
                        </a:spcAft>
                        <a:buNone/>
                      </a:pPr>
                      <a:r>
                        <a:rPr lang="en-IN" sz="1100" b="0" dirty="0">
                          <a:latin typeface="Cambria" panose="02040503050406030204" pitchFamily="18" charset="0"/>
                          <a:ea typeface="Cambria" panose="02040503050406030204" pitchFamily="18" charset="0"/>
                        </a:rPr>
                        <a:t>Authors &amp;Year</a:t>
                      </a:r>
                      <a:endParaRPr sz="1100" b="0" dirty="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b="0">
                          <a:latin typeface="Cambria" panose="02040503050406030204" pitchFamily="18" charset="0"/>
                          <a:ea typeface="Cambria" panose="02040503050406030204" pitchFamily="18" charset="0"/>
                        </a:rPr>
                        <a:t>Methodology or Techniques used</a:t>
                      </a:r>
                      <a:endParaRPr sz="1100" b="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b="0">
                          <a:latin typeface="Cambria" panose="02040503050406030204" pitchFamily="18" charset="0"/>
                          <a:ea typeface="Cambria" panose="02040503050406030204" pitchFamily="18" charset="0"/>
                        </a:rPr>
                        <a:t>Advantages</a:t>
                      </a:r>
                      <a:endParaRPr sz="1100" b="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b="0">
                          <a:latin typeface="Cambria" panose="02040503050406030204" pitchFamily="18" charset="0"/>
                          <a:ea typeface="Cambria" panose="02040503050406030204" pitchFamily="18" charset="0"/>
                        </a:rPr>
                        <a:t>Issues</a:t>
                      </a:r>
                      <a:endParaRPr sz="1100" b="0">
                        <a:latin typeface="Cambria" panose="02040503050406030204" pitchFamily="18" charset="0"/>
                        <a:ea typeface="Cambria" panose="02040503050406030204" pitchFamily="18" charset="0"/>
                        <a:cs typeface="Tahoma"/>
                        <a:sym typeface="Tahoma"/>
                      </a:endParaRPr>
                    </a:p>
                  </a:txBody>
                  <a:tcPr marL="51431" marR="51431" marT="0" marB="0"/>
                </a:tc>
                <a:tc>
                  <a:txBody>
                    <a:bodyPr/>
                    <a:lstStyle/>
                    <a:p>
                      <a:pPr marL="0" marR="0" lvl="0" indent="0" algn="l" rtl="0">
                        <a:spcBef>
                          <a:spcPts val="0"/>
                        </a:spcBef>
                        <a:spcAft>
                          <a:spcPts val="0"/>
                        </a:spcAft>
                        <a:buNone/>
                      </a:pPr>
                      <a:r>
                        <a:rPr lang="en-IN" sz="1100" b="0" dirty="0">
                          <a:latin typeface="Cambria" panose="02040503050406030204" pitchFamily="18" charset="0"/>
                          <a:ea typeface="Cambria" panose="02040503050406030204" pitchFamily="18" charset="0"/>
                        </a:rPr>
                        <a:t>Metrics used</a:t>
                      </a:r>
                      <a:endParaRPr sz="1100" b="0" dirty="0">
                        <a:latin typeface="Cambria" panose="02040503050406030204" pitchFamily="18" charset="0"/>
                        <a:ea typeface="Cambria" panose="02040503050406030204" pitchFamily="18" charset="0"/>
                        <a:cs typeface="Tahoma"/>
                        <a:sym typeface="Tahoma"/>
                      </a:endParaRPr>
                    </a:p>
                  </a:txBody>
                  <a:tcPr marL="51431" marR="51431" marT="0" marB="0"/>
                </a:tc>
                <a:extLst>
                  <a:ext uri="{0D108BD9-81ED-4DB2-BD59-A6C34878D82A}">
                    <a16:rowId xmlns:a16="http://schemas.microsoft.com/office/drawing/2014/main" val="10000"/>
                  </a:ext>
                </a:extLst>
              </a:tr>
              <a:tr h="732304">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2017</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IN" sz="1100" b="0" dirty="0">
                          <a:effectLst/>
                          <a:latin typeface="Cambria" panose="02040503050406030204" pitchFamily="18" charset="0"/>
                          <a:ea typeface="Cambria" panose="02040503050406030204" pitchFamily="18" charset="0"/>
                          <a:cs typeface="Times New Roman" panose="02020603050405020304" pitchFamily="18" charset="0"/>
                        </a:rPr>
                        <a:t>deep neural networks,</a:t>
                      </a:r>
                      <a:r>
                        <a:rPr lang="en-IN" sz="1100" b="0" dirty="0">
                          <a:solidFill>
                            <a:srgbClr val="222222"/>
                          </a:solidFill>
                          <a:effectLst/>
                          <a:latin typeface="Cambria" panose="02040503050406030204" pitchFamily="18" charset="0"/>
                          <a:ea typeface="Cambria" panose="02040503050406030204" pitchFamily="18" charset="0"/>
                          <a:cs typeface="Times New Roman" panose="02020603050405020304" pitchFamily="18" charset="0"/>
                        </a:rPr>
                        <a:t> Deep convolutional neural networks (CNNs</a:t>
                      </a:r>
                      <a:r>
                        <a:rPr lang="en-US" sz="1100" b="0" dirty="0">
                          <a:solidFill>
                            <a:srgbClr val="222222"/>
                          </a:solidFill>
                          <a:effectLst/>
                          <a:latin typeface="Cambria" panose="02040503050406030204" pitchFamily="18" charset="0"/>
                          <a:ea typeface="Cambria" panose="02040503050406030204" pitchFamily="18" charset="0"/>
                          <a:cs typeface="Times New Roman" panose="02020603050405020304" pitchFamily="18" charset="0"/>
                        </a:rPr>
                        <a:t>)</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r>
                        <a:rPr lang="en-IN" sz="1100" b="0" dirty="0">
                          <a:effectLst/>
                          <a:latin typeface="Cambria" panose="02040503050406030204" pitchFamily="18" charset="0"/>
                          <a:ea typeface="Cambria" panose="02040503050406030204" pitchFamily="18" charset="0"/>
                          <a:cs typeface="Times New Roman" panose="02020603050405020304" pitchFamily="18" charset="0"/>
                        </a:rPr>
                        <a:t>dataset of 129,450 clinical images</a:t>
                      </a:r>
                      <a:r>
                        <a:rPr lang="en-US" sz="1100" b="0" dirty="0">
                          <a:effectLst/>
                          <a:latin typeface="Cambria" panose="02040503050406030204" pitchFamily="18" charset="0"/>
                          <a:ea typeface="Cambria" panose="02040503050406030204" pitchFamily="18" charset="0"/>
                          <a:cs typeface="Times New Roman" panose="02020603050405020304" pitchFamily="18" charset="0"/>
                        </a:rPr>
                        <a:t> of </a:t>
                      </a:r>
                      <a:r>
                        <a:rPr lang="en-IN" sz="1100" b="0" dirty="0">
                          <a:effectLst/>
                          <a:latin typeface="Cambria" panose="02040503050406030204" pitchFamily="18" charset="0"/>
                          <a:ea typeface="Cambria" panose="02040503050406030204" pitchFamily="18" charset="0"/>
                          <a:cs typeface="Times New Roman" panose="02020603050405020304" pitchFamily="18" charset="0"/>
                        </a:rPr>
                        <a:t>Malignant and benign</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less variants</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CNN; melanoma;</a:t>
                      </a:r>
                    </a:p>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skin cancer; image preprocessing</a:t>
                      </a:r>
                    </a:p>
                  </a:txBody>
                  <a:tcPr marL="68580" marR="68580" marT="0" marB="0"/>
                </a:tc>
                <a:extLst>
                  <a:ext uri="{0D108BD9-81ED-4DB2-BD59-A6C34878D82A}">
                    <a16:rowId xmlns:a16="http://schemas.microsoft.com/office/drawing/2014/main" val="10001"/>
                  </a:ext>
                </a:extLst>
              </a:tr>
              <a:tr h="787270">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2020</a:t>
                      </a:r>
                    </a:p>
                  </a:txBody>
                  <a:tcPr marL="68580" marR="68580" marT="0" marB="0"/>
                </a:tc>
                <a:tc>
                  <a:txBody>
                    <a:bodyPr/>
                    <a:lstStyle/>
                    <a:p>
                      <a:r>
                        <a:rPr lang="en-IN" sz="1100" b="0" dirty="0">
                          <a:effectLst/>
                          <a:latin typeface="Cambria" panose="02040503050406030204" pitchFamily="18" charset="0"/>
                          <a:ea typeface="Cambria" panose="02040503050406030204" pitchFamily="18" charset="0"/>
                          <a:cs typeface="Times New Roman" panose="02020603050405020304" pitchFamily="18" charset="0"/>
                        </a:rPr>
                        <a:t>deep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learning,CNN</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AlexNet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and VGG-16</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including VGG-Net, ResNet50, InceptionV3,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Xception</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and DenseNet121</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r>
                        <a:rPr lang="en-IN" sz="1100" b="0" dirty="0">
                          <a:effectLst/>
                          <a:latin typeface="Cambria" panose="02040503050406030204" pitchFamily="18" charset="0"/>
                          <a:ea typeface="Cambria" panose="02040503050406030204" pitchFamily="18" charset="0"/>
                          <a:cs typeface="Times New Roman" panose="02020603050405020304" pitchFamily="18" charset="0"/>
                        </a:rPr>
                        <a:t>70 % images were used for training and 30% used for testing</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Less accuracy</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Good dataset</a:t>
                      </a:r>
                    </a:p>
                  </a:txBody>
                  <a:tcPr marL="68580" marR="68580" marT="0" marB="0"/>
                </a:tc>
                <a:extLst>
                  <a:ext uri="{0D108BD9-81ED-4DB2-BD59-A6C34878D82A}">
                    <a16:rowId xmlns:a16="http://schemas.microsoft.com/office/drawing/2014/main" val="10002"/>
                  </a:ext>
                </a:extLst>
              </a:tr>
              <a:tr h="515128">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2017</a:t>
                      </a:r>
                    </a:p>
                  </a:txBody>
                  <a:tcPr marL="68580" marR="68580" marT="0" marB="0"/>
                </a:tc>
                <a:tc>
                  <a:txBody>
                    <a:bodyPr/>
                    <a:lstStyle/>
                    <a:p>
                      <a:r>
                        <a:rPr lang="en-IN" sz="1100" b="0" dirty="0">
                          <a:effectLst/>
                          <a:latin typeface="Cambria" panose="02040503050406030204" pitchFamily="18" charset="0"/>
                          <a:ea typeface="Cambria" panose="02040503050406030204" pitchFamily="18" charset="0"/>
                          <a:cs typeface="Times New Roman" panose="02020603050405020304" pitchFamily="18" charset="0"/>
                        </a:rPr>
                        <a:t>SVM, CNN</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err="1">
                          <a:effectLst/>
                          <a:latin typeface="Cambria" panose="02040503050406030204" pitchFamily="18" charset="0"/>
                          <a:ea typeface="Cambria" panose="02040503050406030204" pitchFamily="18" charset="0"/>
                          <a:cs typeface="Times New Roman" panose="02020603050405020304" pitchFamily="18" charset="0"/>
                        </a:rPr>
                        <a:t>MobileNet</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High accuracy</a:t>
                      </a:r>
                    </a:p>
                  </a:txBody>
                  <a:tcPr marL="68580" marR="68580" marT="0" marB="0"/>
                </a:tc>
                <a:tc>
                  <a:txBody>
                    <a:bodyPr/>
                    <a:lstStyle/>
                    <a:p>
                      <a:pPr marL="0" marR="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Small dataset</a:t>
                      </a:r>
                    </a:p>
                    <a:p>
                      <a:pPr>
                        <a:lnSpc>
                          <a:spcPct val="115000"/>
                        </a:lnSpc>
                        <a:spcAft>
                          <a:spcPts val="0"/>
                        </a:spcAft>
                      </a:pP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High accuracy</a:t>
                      </a:r>
                    </a:p>
                  </a:txBody>
                  <a:tcPr marL="68580" marR="68580" marT="0" marB="0"/>
                </a:tc>
                <a:extLst>
                  <a:ext uri="{0D108BD9-81ED-4DB2-BD59-A6C34878D82A}">
                    <a16:rowId xmlns:a16="http://schemas.microsoft.com/office/drawing/2014/main" val="10003"/>
                  </a:ext>
                </a:extLst>
              </a:tr>
              <a:tr h="505408">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2018</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100" b="0" dirty="0">
                          <a:latin typeface="Cambria" panose="02040503050406030204" pitchFamily="18" charset="0"/>
                          <a:ea typeface="Cambria" panose="02040503050406030204" pitchFamily="18" charset="0"/>
                          <a:cs typeface="Times New Roman"/>
                        </a:rPr>
                        <a:t>CNN,</a:t>
                      </a:r>
                      <a:r>
                        <a:rPr lang="en-IN" sz="1100" b="0" dirty="0">
                          <a:effectLst/>
                          <a:latin typeface="Cambria" panose="02040503050406030204" pitchFamily="18" charset="0"/>
                          <a:ea typeface="Cambria" panose="02040503050406030204" pitchFamily="18" charset="0"/>
                          <a:cs typeface="Times New Roman" panose="02020603050405020304" pitchFamily="18" charset="0"/>
                        </a:rPr>
                        <a:t> GLCM</a:t>
                      </a:r>
                      <a:r>
                        <a:rPr lang="en-US" sz="1100" b="0" dirty="0">
                          <a:effectLst/>
                          <a:latin typeface="Cambria" panose="02040503050406030204" pitchFamily="18" charset="0"/>
                          <a:ea typeface="Cambria" panose="02040503050406030204" pitchFamily="18" charset="0"/>
                          <a:cs typeface="Times New Roman" panose="02020603050405020304" pitchFamily="18" charset="0"/>
                        </a:rPr>
                        <a:t>,</a:t>
                      </a:r>
                      <a:r>
                        <a:rPr lang="en-US" sz="1100" b="0" i="0" dirty="0">
                          <a:solidFill>
                            <a:srgbClr val="212121"/>
                          </a:solidFill>
                          <a:effectLst/>
                          <a:latin typeface="Cambria" panose="02040503050406030204" pitchFamily="18" charset="0"/>
                          <a:ea typeface="Cambria" panose="02040503050406030204" pitchFamily="18" charset="0"/>
                        </a:rPr>
                        <a:t> deep learning</a:t>
                      </a:r>
                      <a:r>
                        <a:rPr lang="en-US" sz="1100" b="0" dirty="0">
                          <a:latin typeface="Cambria" panose="02040503050406030204" pitchFamily="18" charset="0"/>
                          <a:ea typeface="Cambria" panose="02040503050406030204" pitchFamily="18" charset="0"/>
                          <a:cs typeface="Times New Roman"/>
                        </a:rPr>
                        <a:t>,</a:t>
                      </a:r>
                      <a:r>
                        <a:rPr lang="en-US"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a:effectLst/>
                          <a:latin typeface="Cambria" panose="02040503050406030204" pitchFamily="18" charset="0"/>
                          <a:ea typeface="Cambria" panose="02040503050406030204" pitchFamily="18" charset="0"/>
                          <a:cs typeface="Times New Roman" panose="02020603050405020304" pitchFamily="18" charset="0"/>
                        </a:rPr>
                        <a:t>CNN, ResNet,InceptionV2</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Trained on many variants</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Very small dataset</a:t>
                      </a: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accuracy</a:t>
                      </a:r>
                    </a:p>
                  </a:txBody>
                  <a:tcPr marL="68580" marR="68580" marT="0" marB="0"/>
                </a:tc>
                <a:extLst>
                  <a:ext uri="{0D108BD9-81ED-4DB2-BD59-A6C34878D82A}">
                    <a16:rowId xmlns:a16="http://schemas.microsoft.com/office/drawing/2014/main" val="10004"/>
                  </a:ext>
                </a:extLst>
              </a:tr>
              <a:tr h="0">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2020</a:t>
                      </a: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IN" sz="1100" b="0" dirty="0">
                          <a:effectLst/>
                          <a:latin typeface="Cambria" panose="02040503050406030204" pitchFamily="18" charset="0"/>
                          <a:ea typeface="Cambria" panose="02040503050406030204" pitchFamily="18" charset="0"/>
                          <a:cs typeface="Times New Roman" panose="02020603050405020304" pitchFamily="18" charset="0"/>
                        </a:rPr>
                        <a:t>CNN, SVM, KNN, Naïve Bayes, and neural network</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p>
                      <a:pPr>
                        <a:lnSpc>
                          <a:spcPct val="115000"/>
                        </a:lnSpc>
                        <a:spcAft>
                          <a:spcPts val="0"/>
                        </a:spcAft>
                      </a:pP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a:lnSpc>
                          <a:spcPct val="115000"/>
                        </a:lnSpc>
                        <a:spcAft>
                          <a:spcPts val="0"/>
                        </a:spcAft>
                      </a:pPr>
                      <a:r>
                        <a:rPr lang="en-IN" sz="1100" b="0" dirty="0">
                          <a:effectLst/>
                          <a:latin typeface="Cambria" panose="02040503050406030204" pitchFamily="18" charset="0"/>
                          <a:ea typeface="Cambria" panose="02040503050406030204" pitchFamily="18" charset="0"/>
                          <a:cs typeface="Times New Roman" panose="02020603050405020304" pitchFamily="18" charset="0"/>
                        </a:rPr>
                        <a:t> 97.8 % of Accuracy</a:t>
                      </a:r>
                      <a:endParaRPr lang="en-US" sz="1100" b="0" dirty="0">
                        <a:latin typeface="Cambria" panose="02040503050406030204" pitchFamily="18" charset="0"/>
                        <a:ea typeface="Cambria" panose="02040503050406030204" pitchFamily="18" charset="0"/>
                        <a:cs typeface="Times New Roman"/>
                      </a:endParaRP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US" sz="1100" b="0" dirty="0">
                          <a:effectLst/>
                          <a:latin typeface="Cambria" panose="02040503050406030204" pitchFamily="18" charset="0"/>
                          <a:ea typeface="Cambria" panose="02040503050406030204" pitchFamily="18" charset="0"/>
                          <a:cs typeface="Times New Roman" panose="02020603050405020304" pitchFamily="18" charset="0"/>
                        </a:rPr>
                        <a:t> </a:t>
                      </a:r>
                      <a:r>
                        <a:rPr lang="en-IN" sz="1100" b="0" dirty="0">
                          <a:effectLst/>
                          <a:latin typeface="Cambria" panose="02040503050406030204" pitchFamily="18" charset="0"/>
                          <a:ea typeface="Cambria" panose="02040503050406030204" pitchFamily="18" charset="0"/>
                          <a:cs typeface="Times New Roman" panose="02020603050405020304" pitchFamily="18" charset="0"/>
                        </a:rPr>
                        <a:t>High rate of overfitting and misidentification</a:t>
                      </a:r>
                      <a:endParaRPr lang="en-US" sz="1100" b="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b="0" dirty="0">
                          <a:latin typeface="Cambria" panose="02040503050406030204" pitchFamily="18" charset="0"/>
                          <a:ea typeface="Cambria" panose="02040503050406030204" pitchFamily="18" charset="0"/>
                          <a:cs typeface="Times New Roman"/>
                        </a:rPr>
                        <a:t>accuracy</a:t>
                      </a: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6"/>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21-25</a:t>
            </a:r>
            <a:endParaRPr/>
          </a:p>
        </p:txBody>
      </p:sp>
      <p:graphicFrame>
        <p:nvGraphicFramePr>
          <p:cNvPr id="119" name="Google Shape;119;p6"/>
          <p:cNvGraphicFramePr/>
          <p:nvPr>
            <p:extLst>
              <p:ext uri="{D42A27DB-BD31-4B8C-83A1-F6EECF244321}">
                <p14:modId xmlns:p14="http://schemas.microsoft.com/office/powerpoint/2010/main" val="3377985596"/>
              </p:ext>
            </p:extLst>
          </p:nvPr>
        </p:nvGraphicFramePr>
        <p:xfrm>
          <a:off x="395919" y="1268016"/>
          <a:ext cx="8352162" cy="5389750"/>
        </p:xfrm>
        <a:graphic>
          <a:graphicData uri="http://schemas.openxmlformats.org/drawingml/2006/table">
            <a:tbl>
              <a:tblPr firstRow="1" firstCol="1" bandRow="1">
                <a:tableStyleId>{5C22544A-7EE6-4342-B048-85BDC9FD1C3A}</a:tableStyleId>
              </a:tblPr>
              <a:tblGrid>
                <a:gridCol w="1028700">
                  <a:extLst>
                    <a:ext uri="{9D8B030D-6E8A-4147-A177-3AD203B41FA5}">
                      <a16:colId xmlns:a16="http://schemas.microsoft.com/office/drawing/2014/main" val="20000"/>
                    </a:ext>
                  </a:extLst>
                </a:gridCol>
                <a:gridCol w="1623060">
                  <a:extLst>
                    <a:ext uri="{9D8B030D-6E8A-4147-A177-3AD203B41FA5}">
                      <a16:colId xmlns:a16="http://schemas.microsoft.com/office/drawing/2014/main" val="20001"/>
                    </a:ext>
                  </a:extLst>
                </a:gridCol>
                <a:gridCol w="2613660">
                  <a:extLst>
                    <a:ext uri="{9D8B030D-6E8A-4147-A177-3AD203B41FA5}">
                      <a16:colId xmlns:a16="http://schemas.microsoft.com/office/drawing/2014/main" val="20002"/>
                    </a:ext>
                  </a:extLst>
                </a:gridCol>
                <a:gridCol w="1524000">
                  <a:extLst>
                    <a:ext uri="{9D8B030D-6E8A-4147-A177-3AD203B41FA5}">
                      <a16:colId xmlns:a16="http://schemas.microsoft.com/office/drawing/2014/main" val="20003"/>
                    </a:ext>
                  </a:extLst>
                </a:gridCol>
                <a:gridCol w="1562742">
                  <a:extLst>
                    <a:ext uri="{9D8B030D-6E8A-4147-A177-3AD203B41FA5}">
                      <a16:colId xmlns:a16="http://schemas.microsoft.com/office/drawing/2014/main" val="20004"/>
                    </a:ext>
                  </a:extLst>
                </a:gridCol>
              </a:tblGrid>
              <a:tr h="328482">
                <a:tc>
                  <a:txBody>
                    <a:bodyPr/>
                    <a:lstStyle/>
                    <a:p>
                      <a:pPr marL="0" marR="0" lvl="0" indent="0" algn="l" rtl="0">
                        <a:spcBef>
                          <a:spcPts val="0"/>
                        </a:spcBef>
                        <a:spcAft>
                          <a:spcPts val="0"/>
                        </a:spcAft>
                        <a:buNone/>
                      </a:pPr>
                      <a:r>
                        <a:rPr lang="en-IN" sz="1050" dirty="0"/>
                        <a:t>Authors &amp;Year</a:t>
                      </a:r>
                      <a:endParaRPr sz="1050"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50"/>
                        <a:t>Methodology or Techniques used</a:t>
                      </a:r>
                      <a:endParaRPr sz="105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50"/>
                        <a:t>Advantages</a:t>
                      </a:r>
                      <a:endParaRPr sz="105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50" dirty="0"/>
                        <a:t>Issues</a:t>
                      </a:r>
                      <a:endParaRPr sz="1050"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50" dirty="0"/>
                        <a:t>Metrics used</a:t>
                      </a:r>
                      <a:endParaRPr sz="1050" dirty="0">
                        <a:latin typeface="Tahoma"/>
                        <a:ea typeface="Tahoma"/>
                        <a:cs typeface="Tahoma"/>
                        <a:sym typeface="Tahoma"/>
                      </a:endParaRPr>
                    </a:p>
                  </a:txBody>
                  <a:tcPr marL="51431" marR="51431" marT="0" marB="0"/>
                </a:tc>
                <a:extLst>
                  <a:ext uri="{0D108BD9-81ED-4DB2-BD59-A6C34878D82A}">
                    <a16:rowId xmlns:a16="http://schemas.microsoft.com/office/drawing/2014/main" val="10000"/>
                  </a:ext>
                </a:extLst>
              </a:tr>
              <a:tr h="451662">
                <a:tc>
                  <a:txBody>
                    <a:bodyPr/>
                    <a:lstStyle/>
                    <a:p>
                      <a:pPr marL="0" marR="0" lvl="0" indent="0" algn="l" rtl="0">
                        <a:spcBef>
                          <a:spcPts val="0"/>
                        </a:spcBef>
                        <a:spcAft>
                          <a:spcPts val="0"/>
                        </a:spcAft>
                        <a:buNone/>
                      </a:pPr>
                      <a:r>
                        <a:rPr lang="en-IN" sz="1050" dirty="0">
                          <a:sym typeface="Tahoma"/>
                        </a:rPr>
                        <a:t>2019</a:t>
                      </a:r>
                      <a:endParaRPr sz="105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dirty="0">
                          <a:sym typeface="Tahoma"/>
                        </a:rPr>
                        <a:t>STM32, ROC, CNN, </a:t>
                      </a:r>
                      <a:r>
                        <a:rPr lang="en-IN" sz="1000" b="1" dirty="0" err="1">
                          <a:sym typeface="Tahoma"/>
                        </a:rPr>
                        <a:t>ReLu</a:t>
                      </a:r>
                      <a:r>
                        <a:rPr lang="en-IN" sz="1000" b="1" dirty="0">
                          <a:sym typeface="Tahoma"/>
                        </a:rPr>
                        <a:t>, NLSC</a:t>
                      </a: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Accuracy - 99%, </a:t>
                      </a:r>
                      <a:endParaRPr sz="1000" b="1" dirty="0">
                        <a:sym typeface="Tahoma"/>
                      </a:endParaRPr>
                    </a:p>
                    <a:p>
                      <a:pPr marL="0" marR="0" lvl="0" indent="0" algn="l" rtl="0">
                        <a:spcBef>
                          <a:spcPts val="0"/>
                        </a:spcBef>
                        <a:spcAft>
                          <a:spcPts val="0"/>
                        </a:spcAft>
                        <a:buNone/>
                      </a:pPr>
                      <a:r>
                        <a:rPr lang="en-IN" sz="1000" b="1" dirty="0">
                          <a:sym typeface="Tahoma"/>
                        </a:rPr>
                        <a:t>F1-Score - 99%</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a:sym typeface="Tahoma"/>
                        </a:rPr>
                        <a:t>computing and index loss, poor lesion skin discrimination specificity</a:t>
                      </a:r>
                      <a:endParaRPr sz="1000" b="1">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US" sz="1000" b="1" dirty="0">
                          <a:sym typeface="Tahoma"/>
                        </a:rPr>
                        <a:t>Accuracy</a:t>
                      </a:r>
                      <a:endParaRPr sz="1000" b="1" dirty="0">
                        <a:sym typeface="Tahoma"/>
                      </a:endParaRP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1"/>
                  </a:ext>
                </a:extLst>
              </a:tr>
              <a:tr h="580294">
                <a:tc>
                  <a:txBody>
                    <a:bodyPr/>
                    <a:lstStyle/>
                    <a:p>
                      <a:pPr marL="0" marR="0" lvl="0" indent="0" algn="l" rtl="0">
                        <a:spcBef>
                          <a:spcPts val="0"/>
                        </a:spcBef>
                        <a:spcAft>
                          <a:spcPts val="0"/>
                        </a:spcAft>
                        <a:buNone/>
                      </a:pPr>
                      <a:r>
                        <a:rPr lang="en-IN" sz="1050">
                          <a:sym typeface="Tahoma"/>
                        </a:rPr>
                        <a:t>2020</a:t>
                      </a:r>
                      <a:endParaRPr sz="105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dirty="0">
                          <a:sym typeface="Tahoma"/>
                        </a:rPr>
                        <a:t>CNN, Inception-v3, </a:t>
                      </a:r>
                      <a:r>
                        <a:rPr lang="en-IN" sz="1000" b="1" dirty="0" err="1">
                          <a:sym typeface="Tahoma"/>
                        </a:rPr>
                        <a:t>Keras</a:t>
                      </a:r>
                      <a:r>
                        <a:rPr lang="en-IN" sz="1000" b="1" dirty="0">
                          <a:sym typeface="Tahoma"/>
                        </a:rPr>
                        <a:t>, TensorFlow, </a:t>
                      </a:r>
                      <a:r>
                        <a:rPr lang="en-US" sz="1000" b="1" dirty="0">
                          <a:sym typeface="Tahoma"/>
                        </a:rPr>
                        <a:t>DCNN, </a:t>
                      </a:r>
                      <a:r>
                        <a:rPr lang="en-US" sz="1000" b="1" dirty="0" err="1">
                          <a:sym typeface="Tahoma"/>
                        </a:rPr>
                        <a:t>LeakyReLU</a:t>
                      </a:r>
                      <a:r>
                        <a:rPr lang="en-US" sz="1000" b="1" dirty="0">
                          <a:sym typeface="Tahoma"/>
                        </a:rPr>
                        <a:t>, </a:t>
                      </a:r>
                      <a:r>
                        <a:rPr lang="en-US" sz="1000" b="1" dirty="0" err="1">
                          <a:sym typeface="Tahoma"/>
                        </a:rPr>
                        <a:t>Adamax</a:t>
                      </a:r>
                      <a:r>
                        <a:rPr lang="en-US" sz="1000" b="1" dirty="0">
                          <a:sym typeface="Tahoma"/>
                        </a:rPr>
                        <a:t> optimizer, TPR is similar to the positive predictive value</a:t>
                      </a: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US" sz="1000" b="1" dirty="0">
                          <a:sym typeface="Tahoma"/>
                        </a:rPr>
                        <a:t>has achieved 90 % accuracy, 91 % precision, 98 %, specificity, and 90 % sensitivity in ISIC-19.</a:t>
                      </a:r>
                      <a:endParaRPr sz="1000" b="1" dirty="0">
                        <a:latin typeface="Tahoma"/>
                        <a:ea typeface="Tahoma"/>
                        <a:cs typeface="Tahoma"/>
                        <a:sym typeface="Tahoma"/>
                      </a:endParaRPr>
                    </a:p>
                  </a:txBody>
                  <a:tcPr marL="51431" marR="51431" marT="0" marB="0"/>
                </a:tc>
                <a:tc>
                  <a:txBody>
                    <a:bodyPr/>
                    <a:lstStyle/>
                    <a:p>
                      <a:pPr marL="0" lvl="0" indent="0" algn="l" rtl="0">
                        <a:spcBef>
                          <a:spcPts val="0"/>
                        </a:spcBef>
                        <a:spcAft>
                          <a:spcPts val="0"/>
                        </a:spcAft>
                        <a:buClr>
                          <a:schemeClr val="dk1"/>
                        </a:buClr>
                        <a:buFont typeface="Arial"/>
                        <a:buNone/>
                      </a:pPr>
                      <a:r>
                        <a:rPr lang="en-IN" sz="1000" b="1" dirty="0">
                          <a:sym typeface="Tahoma"/>
                        </a:rPr>
                        <a:t>0.78 AUROC for MEL, </a:t>
                      </a:r>
                    </a:p>
                    <a:p>
                      <a:pPr marL="0" marR="0" lvl="0" indent="0" algn="l" defTabSz="914400" rtl="0" eaLnBrk="1" fontAlgn="auto" latinLnBrk="0" hangingPunct="1">
                        <a:lnSpc>
                          <a:spcPct val="100000"/>
                        </a:lnSpc>
                        <a:spcBef>
                          <a:spcPts val="0"/>
                        </a:spcBef>
                        <a:spcAft>
                          <a:spcPts val="0"/>
                        </a:spcAft>
                        <a:buClr>
                          <a:schemeClr val="dk1"/>
                        </a:buClr>
                        <a:buSzTx/>
                        <a:buFont typeface="Arial"/>
                        <a:buNone/>
                        <a:tabLst/>
                        <a:defRPr/>
                      </a:pPr>
                      <a:r>
                        <a:rPr lang="en-IN" sz="1000" b="1" dirty="0">
                          <a:sym typeface="Tahoma"/>
                        </a:rPr>
                        <a:t>0.86 AUROC for BKL</a:t>
                      </a:r>
                    </a:p>
                    <a:p>
                      <a:pPr marL="0" marR="0" lvl="0" indent="0" algn="l" defTabSz="914400" rtl="0" eaLnBrk="1" fontAlgn="auto" latinLnBrk="0" hangingPunct="1">
                        <a:lnSpc>
                          <a:spcPct val="100000"/>
                        </a:lnSpc>
                        <a:spcBef>
                          <a:spcPts val="0"/>
                        </a:spcBef>
                        <a:spcAft>
                          <a:spcPts val="0"/>
                        </a:spcAft>
                        <a:buClr>
                          <a:schemeClr val="dk1"/>
                        </a:buClr>
                        <a:buSzTx/>
                        <a:buFont typeface="Arial"/>
                        <a:buNone/>
                        <a:tabLst/>
                        <a:defRPr/>
                      </a:pPr>
                      <a:endParaRPr lang="en-IN" sz="1000" b="1" dirty="0">
                        <a:latin typeface="Tahoma"/>
                        <a:ea typeface="Tahoma"/>
                        <a:cs typeface="Tahoma"/>
                        <a:sym typeface="Tahoma"/>
                      </a:endParaRPr>
                    </a:p>
                    <a:p>
                      <a:pPr marL="0" marR="0" lvl="0" indent="0" algn="l" defTabSz="914400" rtl="0" eaLnBrk="1" fontAlgn="auto" latinLnBrk="0" hangingPunct="1">
                        <a:lnSpc>
                          <a:spcPct val="100000"/>
                        </a:lnSpc>
                        <a:spcBef>
                          <a:spcPts val="0"/>
                        </a:spcBef>
                        <a:spcAft>
                          <a:spcPts val="0"/>
                        </a:spcAft>
                        <a:buClr>
                          <a:schemeClr val="dk1"/>
                        </a:buClr>
                        <a:buSzTx/>
                        <a:buFont typeface="Arial"/>
                        <a:buNone/>
                        <a:tabLst/>
                        <a:defRPr/>
                      </a:pPr>
                      <a:r>
                        <a:rPr lang="en-IN" sz="1000" b="1" dirty="0">
                          <a:latin typeface="+mn-lt"/>
                          <a:ea typeface="Tahoma"/>
                          <a:cs typeface="Tahoma"/>
                          <a:sym typeface="Tahoma"/>
                        </a:rPr>
                        <a:t>Time consuming</a:t>
                      </a:r>
                    </a:p>
                    <a:p>
                      <a:pPr marL="0" lvl="0" indent="0" algn="l" rtl="0">
                        <a:spcBef>
                          <a:spcPts val="0"/>
                        </a:spcBef>
                        <a:spcAft>
                          <a:spcPts val="0"/>
                        </a:spcAft>
                        <a:buClr>
                          <a:schemeClr val="dk1"/>
                        </a:buClr>
                        <a:buFont typeface="Arial"/>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Accuracy</a:t>
                      </a:r>
                      <a:endParaRPr sz="1000" b="1" dirty="0">
                        <a:sym typeface="Tahoma"/>
                      </a:endParaRPr>
                    </a:p>
                  </a:txBody>
                  <a:tcPr marL="51431" marR="51431" marT="0" marB="0"/>
                </a:tc>
                <a:extLst>
                  <a:ext uri="{0D108BD9-81ED-4DB2-BD59-A6C34878D82A}">
                    <a16:rowId xmlns:a16="http://schemas.microsoft.com/office/drawing/2014/main" val="10002"/>
                  </a:ext>
                </a:extLst>
              </a:tr>
              <a:tr h="1053879">
                <a:tc>
                  <a:txBody>
                    <a:bodyPr/>
                    <a:lstStyle/>
                    <a:p>
                      <a:pPr marL="0" marR="0" lvl="0" indent="0" algn="l" rtl="0">
                        <a:spcBef>
                          <a:spcPts val="0"/>
                        </a:spcBef>
                        <a:spcAft>
                          <a:spcPts val="0"/>
                        </a:spcAft>
                        <a:buNone/>
                      </a:pPr>
                      <a:r>
                        <a:rPr lang="en-IN" sz="1050">
                          <a:sym typeface="Tahoma"/>
                        </a:rPr>
                        <a:t>2020</a:t>
                      </a:r>
                      <a:endParaRPr sz="105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dirty="0">
                          <a:sym typeface="Tahoma"/>
                        </a:rPr>
                        <a:t>CNN, </a:t>
                      </a:r>
                      <a:r>
                        <a:rPr lang="en-IN" sz="1000" b="1" dirty="0" err="1">
                          <a:sym typeface="Tahoma"/>
                        </a:rPr>
                        <a:t>keras</a:t>
                      </a:r>
                      <a:r>
                        <a:rPr lang="en-IN" sz="1000" b="1" dirty="0">
                          <a:sym typeface="Tahoma"/>
                        </a:rPr>
                        <a:t>, </a:t>
                      </a:r>
                      <a:r>
                        <a:rPr lang="en-IN" sz="1000" b="1" dirty="0" err="1">
                          <a:sym typeface="Tahoma"/>
                        </a:rPr>
                        <a:t>Tensorflow</a:t>
                      </a:r>
                      <a:r>
                        <a:rPr lang="en-IN" sz="1000" b="1" dirty="0">
                          <a:sym typeface="Tahoma"/>
                        </a:rPr>
                        <a:t>, Inception V3, ResNet50, VGG16, </a:t>
                      </a:r>
                      <a:r>
                        <a:rPr lang="en-IN" sz="1000" b="1" dirty="0" err="1">
                          <a:sym typeface="Tahoma"/>
                        </a:rPr>
                        <a:t>MobileNet</a:t>
                      </a:r>
                      <a:r>
                        <a:rPr lang="en-IN" sz="1000" b="1" dirty="0">
                          <a:sym typeface="Tahoma"/>
                        </a:rPr>
                        <a:t> and </a:t>
                      </a:r>
                      <a:r>
                        <a:rPr lang="en-IN" sz="1000" b="1" dirty="0" err="1">
                          <a:sym typeface="Tahoma"/>
                        </a:rPr>
                        <a:t>InceptionResnet</a:t>
                      </a:r>
                      <a:endParaRPr lang="en-IN" sz="1000" b="1" dirty="0">
                        <a:sym typeface="Tahoma"/>
                      </a:endParaRP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1000" b="1" dirty="0">
                          <a:sym typeface="Tahoma"/>
                        </a:rPr>
                        <a:t>7 types of skin lesion diseases identification namely: Benign Keratosis, Dermatofibroma, Vascular Lesion, Melanoma, Melanocytic Nevus, Basal Cell Carcinoma and Actinic Keratosis., </a:t>
                      </a:r>
                      <a:r>
                        <a:rPr lang="en-IN" sz="1000" b="1" dirty="0" err="1">
                          <a:sym typeface="Tahoma"/>
                        </a:rPr>
                        <a:t>InceptionResnet</a:t>
                      </a:r>
                      <a:r>
                        <a:rPr lang="en-IN" sz="1000" b="1" dirty="0">
                          <a:sym typeface="Tahoma"/>
                        </a:rPr>
                        <a:t> achieved an average accuracy of 91%, Accuracies of 90 and 91%</a:t>
                      </a:r>
                      <a:endParaRPr sz="1000" b="1" dirty="0">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low F1 score</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SzPts val="1100"/>
                        <a:buNone/>
                      </a:pPr>
                      <a:r>
                        <a:rPr lang="en-US" sz="1000" b="1" dirty="0">
                          <a:sym typeface="Tahoma"/>
                        </a:rPr>
                        <a:t>Accuracy</a:t>
                      </a:r>
                      <a:endParaRPr sz="1000" b="1" dirty="0">
                        <a:sym typeface="Tahoma"/>
                      </a:endParaRPr>
                    </a:p>
                    <a:p>
                      <a:pPr marL="0" marR="0" lvl="0" indent="0" algn="l" rtl="0">
                        <a:spcBef>
                          <a:spcPts val="0"/>
                        </a:spcBef>
                        <a:spcAft>
                          <a:spcPts val="0"/>
                        </a:spcAft>
                        <a:buClr>
                          <a:schemeClr val="dk1"/>
                        </a:buClr>
                        <a:buSzPts val="1100"/>
                        <a:buFont typeface="Arial"/>
                        <a:buNone/>
                      </a:pPr>
                      <a:endParaRPr sz="1000" b="1" dirty="0">
                        <a:sym typeface="Tahoma"/>
                      </a:endParaRP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3"/>
                  </a:ext>
                </a:extLst>
              </a:tr>
              <a:tr h="631336">
                <a:tc>
                  <a:txBody>
                    <a:bodyPr/>
                    <a:lstStyle/>
                    <a:p>
                      <a:pPr marL="0" marR="0" lvl="0" indent="0" algn="l" rtl="0">
                        <a:spcBef>
                          <a:spcPts val="0"/>
                        </a:spcBef>
                        <a:spcAft>
                          <a:spcPts val="0"/>
                        </a:spcAft>
                        <a:buNone/>
                      </a:pPr>
                      <a:r>
                        <a:rPr lang="en-IN" sz="1050">
                          <a:sym typeface="Tahoma"/>
                        </a:rPr>
                        <a:t>2017</a:t>
                      </a:r>
                      <a:endParaRPr sz="105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dirty="0">
                          <a:sym typeface="Tahoma"/>
                        </a:rPr>
                        <a:t>GANs,  CNN, </a:t>
                      </a:r>
                      <a:r>
                        <a:rPr lang="en-IN" sz="1000" b="1" dirty="0" err="1">
                          <a:sym typeface="Tahoma"/>
                        </a:rPr>
                        <a:t>AlexNet</a:t>
                      </a:r>
                      <a:r>
                        <a:rPr lang="en-IN" sz="1000" b="1" dirty="0">
                          <a:sym typeface="Tahoma"/>
                        </a:rPr>
                        <a:t>, </a:t>
                      </a:r>
                      <a:r>
                        <a:rPr lang="en-IN" sz="1000" b="1" dirty="0" err="1">
                          <a:sym typeface="Tahoma"/>
                        </a:rPr>
                        <a:t>StyleGANs</a:t>
                      </a:r>
                      <a:r>
                        <a:rPr lang="en-IN" sz="1000" b="1" dirty="0">
                          <a:sym typeface="Tahoma"/>
                        </a:rPr>
                        <a:t>, InceptionV3-StyleGANs, ResNet50- </a:t>
                      </a:r>
                      <a:r>
                        <a:rPr lang="en-IN" sz="1000" b="1" dirty="0" err="1">
                          <a:sym typeface="Tahoma"/>
                        </a:rPr>
                        <a:t>StyleGANs</a:t>
                      </a:r>
                      <a:r>
                        <a:rPr lang="en-IN" sz="1000" b="1" dirty="0">
                          <a:sym typeface="Tahoma"/>
                        </a:rPr>
                        <a:t>, VGG16BN- </a:t>
                      </a:r>
                      <a:r>
                        <a:rPr lang="en-IN" sz="1000" b="1" dirty="0" err="1">
                          <a:sym typeface="Tahoma"/>
                        </a:rPr>
                        <a:t>StyleGANs</a:t>
                      </a:r>
                      <a:endParaRPr lang="en-IN" sz="1000" b="1" dirty="0">
                        <a:latin typeface="Tahoma"/>
                        <a:ea typeface="Tahoma"/>
                        <a:cs typeface="Tahoma"/>
                        <a:sym typeface="Tahoma"/>
                      </a:endParaRP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size of 600×600 as input dataset, </a:t>
                      </a:r>
                      <a:r>
                        <a:rPr lang="en-US" sz="1000" b="1" dirty="0">
                          <a:sym typeface="Tahoma"/>
                        </a:rPr>
                        <a:t>trained </a:t>
                      </a:r>
                      <a:r>
                        <a:rPr lang="en-US" sz="1000" b="1" dirty="0" err="1">
                          <a:sym typeface="Tahoma"/>
                        </a:rPr>
                        <a:t>StyleGANs</a:t>
                      </a:r>
                      <a:r>
                        <a:rPr lang="en-US" sz="1000" b="1" dirty="0">
                          <a:sym typeface="Tahoma"/>
                        </a:rPr>
                        <a:t> generate high-quality images</a:t>
                      </a:r>
                    </a:p>
                    <a:p>
                      <a:pPr marL="0" marR="0" lvl="0" indent="0" algn="l" rtl="0">
                        <a:spcBef>
                          <a:spcPts val="0"/>
                        </a:spcBef>
                        <a:spcAft>
                          <a:spcPts val="0"/>
                        </a:spcAft>
                        <a:buNone/>
                      </a:pPr>
                      <a:r>
                        <a:rPr lang="en-US" sz="1000" b="1" dirty="0">
                          <a:sym typeface="Tahoma"/>
                        </a:rPr>
                        <a:t>in batches, can automatically classify </a:t>
                      </a:r>
                      <a:r>
                        <a:rPr lang="en-US" sz="1000" b="1" dirty="0" err="1">
                          <a:sym typeface="Tahoma"/>
                        </a:rPr>
                        <a:t>dermoscopy</a:t>
                      </a:r>
                      <a:r>
                        <a:rPr lang="en-US" sz="1000" b="1" dirty="0">
                          <a:sym typeface="Tahoma"/>
                        </a:rPr>
                        <a:t> images and enhance the dataset</a:t>
                      </a:r>
                      <a:endParaRPr sz="1000" b="1" dirty="0">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1000" b="1" dirty="0">
                          <a:sym typeface="Tahoma"/>
                        </a:rPr>
                        <a:t>sets the</a:t>
                      </a:r>
                      <a:endParaRPr sz="1000" b="1" dirty="0">
                        <a:sym typeface="Tahoma"/>
                      </a:endParaRPr>
                    </a:p>
                    <a:p>
                      <a:pPr marL="0" marR="0" lvl="0" indent="0" algn="l" rtl="0">
                        <a:spcBef>
                          <a:spcPts val="0"/>
                        </a:spcBef>
                        <a:spcAft>
                          <a:spcPts val="0"/>
                        </a:spcAft>
                        <a:buClr>
                          <a:schemeClr val="dk1"/>
                        </a:buClr>
                        <a:buSzPts val="1100"/>
                        <a:buFont typeface="Arial"/>
                        <a:buNone/>
                      </a:pPr>
                      <a:r>
                        <a:rPr lang="en-IN" sz="1000" b="1" dirty="0">
                          <a:sym typeface="Tahoma"/>
                        </a:rPr>
                        <a:t>weight coefficient w in the </a:t>
                      </a:r>
                      <a:r>
                        <a:rPr lang="en-IN" sz="1000" b="1" dirty="0" err="1">
                          <a:sym typeface="Tahoma"/>
                        </a:rPr>
                        <a:t>softmax</a:t>
                      </a:r>
                      <a:r>
                        <a:rPr lang="en-IN" sz="1000" b="1" dirty="0">
                          <a:sym typeface="Tahoma"/>
                        </a:rPr>
                        <a:t> loss function, </a:t>
                      </a:r>
                      <a:r>
                        <a:rPr lang="en-US" sz="1000" b="1" dirty="0">
                          <a:sym typeface="Tahoma"/>
                        </a:rPr>
                        <a:t>decision fusion has certain</a:t>
                      </a:r>
                    </a:p>
                    <a:p>
                      <a:pPr marL="0" marR="0" lvl="0" indent="0" algn="l" rtl="0">
                        <a:spcBef>
                          <a:spcPts val="0"/>
                        </a:spcBef>
                        <a:spcAft>
                          <a:spcPts val="0"/>
                        </a:spcAft>
                        <a:buClr>
                          <a:schemeClr val="dk1"/>
                        </a:buClr>
                        <a:buSzPts val="1100"/>
                        <a:buFont typeface="Arial"/>
                        <a:buNone/>
                      </a:pPr>
                      <a:r>
                        <a:rPr lang="en-US" sz="1000" b="1" dirty="0">
                          <a:sym typeface="Tahoma"/>
                        </a:rPr>
                        <a:t>requirements for selecting CNNs, and selects CNNs with</a:t>
                      </a:r>
                    </a:p>
                    <a:p>
                      <a:pPr marL="0" marR="0" lvl="0" indent="0" algn="l" rtl="0">
                        <a:spcBef>
                          <a:spcPts val="0"/>
                        </a:spcBef>
                        <a:spcAft>
                          <a:spcPts val="0"/>
                        </a:spcAft>
                        <a:buClr>
                          <a:schemeClr val="dk1"/>
                        </a:buClr>
                        <a:buSzPts val="1100"/>
                        <a:buFont typeface="Arial"/>
                        <a:buNone/>
                      </a:pPr>
                      <a:r>
                        <a:rPr lang="en-US" sz="1000" b="1" dirty="0">
                          <a:sym typeface="Tahoma"/>
                        </a:rPr>
                        <a:t>better effects as much as possible, so as to maximize the</a:t>
                      </a:r>
                    </a:p>
                    <a:p>
                      <a:pPr marL="0" marR="0" lvl="0" indent="0" algn="l" rtl="0">
                        <a:spcBef>
                          <a:spcPts val="0"/>
                        </a:spcBef>
                        <a:spcAft>
                          <a:spcPts val="0"/>
                        </a:spcAft>
                        <a:buClr>
                          <a:schemeClr val="dk1"/>
                        </a:buClr>
                        <a:buSzPts val="1100"/>
                        <a:buFont typeface="Arial"/>
                        <a:buNone/>
                      </a:pPr>
                      <a:r>
                        <a:rPr lang="en-US" sz="1000" b="1" dirty="0">
                          <a:sym typeface="Tahoma"/>
                        </a:rPr>
                        <a:t>performance of decision fusion.</a:t>
                      </a:r>
                      <a:endParaRPr sz="1000" b="1" dirty="0">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Accuracy</a:t>
                      </a: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4"/>
                  </a:ext>
                </a:extLst>
              </a:tr>
              <a:tr h="794068">
                <a:tc>
                  <a:txBody>
                    <a:bodyPr/>
                    <a:lstStyle/>
                    <a:p>
                      <a:pPr marL="0" marR="0" lvl="0" indent="0" algn="l" rtl="0">
                        <a:spcBef>
                          <a:spcPts val="0"/>
                        </a:spcBef>
                        <a:spcAft>
                          <a:spcPts val="0"/>
                        </a:spcAft>
                        <a:buNone/>
                      </a:pPr>
                      <a:r>
                        <a:rPr lang="en-IN" sz="1050">
                          <a:sym typeface="Tahoma"/>
                        </a:rPr>
                        <a:t>2018</a:t>
                      </a:r>
                      <a:endParaRPr sz="105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dirty="0">
                          <a:sym typeface="Tahoma"/>
                        </a:rPr>
                        <a:t>CNN,  </a:t>
                      </a:r>
                      <a:r>
                        <a:rPr lang="en-IN" sz="1000" b="1" dirty="0" err="1">
                          <a:sym typeface="Tahoma"/>
                        </a:rPr>
                        <a:t>SciKit</a:t>
                      </a:r>
                      <a:r>
                        <a:rPr lang="en-IN" sz="1000" b="1" dirty="0">
                          <a:sym typeface="Tahoma"/>
                        </a:rPr>
                        <a:t>, </a:t>
                      </a:r>
                      <a:r>
                        <a:rPr lang="en-IN" sz="1000" b="1" dirty="0" err="1">
                          <a:sym typeface="Tahoma"/>
                        </a:rPr>
                        <a:t>Keras</a:t>
                      </a:r>
                      <a:r>
                        <a:rPr lang="en-IN" sz="1000" b="1" dirty="0">
                          <a:sym typeface="Tahoma"/>
                        </a:rPr>
                        <a:t>, </a:t>
                      </a:r>
                      <a:r>
                        <a:rPr lang="en-IN" sz="1000" b="1" dirty="0" err="1">
                          <a:sym typeface="Tahoma"/>
                        </a:rPr>
                        <a:t>Tensorflow</a:t>
                      </a:r>
                      <a:r>
                        <a:rPr lang="en-IN" sz="1000" b="1" dirty="0">
                          <a:sym typeface="Tahoma"/>
                        </a:rPr>
                        <a:t>, OpenCV, </a:t>
                      </a:r>
                      <a:r>
                        <a:rPr lang="en-IN" sz="1000" b="1" dirty="0" err="1">
                          <a:sym typeface="Tahoma"/>
                        </a:rPr>
                        <a:t>ReLU</a:t>
                      </a:r>
                      <a:endParaRPr lang="en-IN" sz="1000" b="1" dirty="0">
                        <a:latin typeface="Tahoma"/>
                        <a:ea typeface="Tahoma"/>
                        <a:cs typeface="Tahoma"/>
                        <a:sym typeface="Tahoma"/>
                      </a:endParaRPr>
                    </a:p>
                    <a:p>
                      <a:pPr marL="0" marR="0" lvl="0" indent="0" algn="l" rtl="0">
                        <a:spcBef>
                          <a:spcPts val="0"/>
                        </a:spcBef>
                        <a:spcAft>
                          <a:spcPts val="0"/>
                        </a:spcAft>
                        <a:buNone/>
                      </a:pP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90% </a:t>
                      </a:r>
                      <a:r>
                        <a:rPr lang="en-IN" sz="1000" b="1" dirty="0" err="1">
                          <a:sym typeface="Tahoma"/>
                        </a:rPr>
                        <a:t>accuracry</a:t>
                      </a:r>
                      <a:r>
                        <a:rPr lang="en-IN" sz="1000" b="1" dirty="0">
                          <a:sym typeface="Tahoma"/>
                        </a:rPr>
                        <a:t>, Convolution maintains the spatial interrelation of the pixels, values of the pixels ranging from 0 - 255 </a:t>
                      </a:r>
                      <a:r>
                        <a:rPr lang="en-IN" sz="1000" b="1" dirty="0" err="1">
                          <a:sym typeface="Tahoma"/>
                        </a:rPr>
                        <a:t>i.e</a:t>
                      </a:r>
                      <a:r>
                        <a:rPr lang="en-IN" sz="1000" b="1" dirty="0">
                          <a:sym typeface="Tahoma"/>
                        </a:rPr>
                        <a:t> 256 pixels.</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1000" b="1" dirty="0">
                          <a:sym typeface="Tahoma"/>
                        </a:rPr>
                        <a:t>Rectified Linear Unit is a non-linear operation. </a:t>
                      </a:r>
                      <a:r>
                        <a:rPr lang="en-IN" sz="1000" b="1" dirty="0" err="1">
                          <a:sym typeface="Tahoma"/>
                        </a:rPr>
                        <a:t>ReLU</a:t>
                      </a:r>
                      <a:r>
                        <a:rPr lang="en-IN" sz="1000" b="1" dirty="0">
                          <a:sym typeface="Tahoma"/>
                        </a:rPr>
                        <a:t> acts on an elementary level , requires large dataset</a:t>
                      </a:r>
                      <a:endParaRPr sz="1000" b="1" dirty="0">
                        <a:sym typeface="Tahoma"/>
                      </a:endParaRPr>
                    </a:p>
                  </a:txBody>
                  <a:tcPr marL="51431" marR="51431" marT="0" marB="0"/>
                </a:tc>
                <a:tc>
                  <a:txBody>
                    <a:bodyPr/>
                    <a:lstStyle/>
                    <a:p>
                      <a:pPr marL="0" marR="0" lvl="0" indent="0" algn="l" rtl="0">
                        <a:spcBef>
                          <a:spcPts val="0"/>
                        </a:spcBef>
                        <a:spcAft>
                          <a:spcPts val="0"/>
                        </a:spcAft>
                        <a:buNone/>
                      </a:pPr>
                      <a:r>
                        <a:rPr lang="en-IN" sz="1000" b="1" dirty="0">
                          <a:sym typeface="Tahoma"/>
                        </a:rPr>
                        <a:t>Accuracy</a:t>
                      </a: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7"/>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Literature Survey 26-30</a:t>
            </a:r>
            <a:endParaRPr/>
          </a:p>
        </p:txBody>
      </p:sp>
      <p:graphicFrame>
        <p:nvGraphicFramePr>
          <p:cNvPr id="126" name="Google Shape;126;p7"/>
          <p:cNvGraphicFramePr/>
          <p:nvPr>
            <p:extLst>
              <p:ext uri="{D42A27DB-BD31-4B8C-83A1-F6EECF244321}">
                <p14:modId xmlns:p14="http://schemas.microsoft.com/office/powerpoint/2010/main" val="1981538467"/>
              </p:ext>
            </p:extLst>
          </p:nvPr>
        </p:nvGraphicFramePr>
        <p:xfrm>
          <a:off x="411480" y="1361941"/>
          <a:ext cx="8344541" cy="3709912"/>
        </p:xfrm>
        <a:graphic>
          <a:graphicData uri="http://schemas.openxmlformats.org/drawingml/2006/table">
            <a:tbl>
              <a:tblPr firstRow="1" firstCol="1" bandRow="1">
                <a:tableStyleId>{5C22544A-7EE6-4342-B048-85BDC9FD1C3A}</a:tableStyleId>
              </a:tblPr>
              <a:tblGrid>
                <a:gridCol w="1104900">
                  <a:extLst>
                    <a:ext uri="{9D8B030D-6E8A-4147-A177-3AD203B41FA5}">
                      <a16:colId xmlns:a16="http://schemas.microsoft.com/office/drawing/2014/main" val="20000"/>
                    </a:ext>
                  </a:extLst>
                </a:gridCol>
                <a:gridCol w="1569720">
                  <a:extLst>
                    <a:ext uri="{9D8B030D-6E8A-4147-A177-3AD203B41FA5}">
                      <a16:colId xmlns:a16="http://schemas.microsoft.com/office/drawing/2014/main" val="20001"/>
                    </a:ext>
                  </a:extLst>
                </a:gridCol>
                <a:gridCol w="2827020">
                  <a:extLst>
                    <a:ext uri="{9D8B030D-6E8A-4147-A177-3AD203B41FA5}">
                      <a16:colId xmlns:a16="http://schemas.microsoft.com/office/drawing/2014/main" val="20002"/>
                    </a:ext>
                  </a:extLst>
                </a:gridCol>
                <a:gridCol w="1607820">
                  <a:extLst>
                    <a:ext uri="{9D8B030D-6E8A-4147-A177-3AD203B41FA5}">
                      <a16:colId xmlns:a16="http://schemas.microsoft.com/office/drawing/2014/main" val="20003"/>
                    </a:ext>
                  </a:extLst>
                </a:gridCol>
                <a:gridCol w="1235081">
                  <a:extLst>
                    <a:ext uri="{9D8B030D-6E8A-4147-A177-3AD203B41FA5}">
                      <a16:colId xmlns:a16="http://schemas.microsoft.com/office/drawing/2014/main" val="20004"/>
                    </a:ext>
                  </a:extLst>
                </a:gridCol>
              </a:tblGrid>
              <a:tr h="295134">
                <a:tc>
                  <a:txBody>
                    <a:bodyPr/>
                    <a:lstStyle/>
                    <a:p>
                      <a:pPr marL="0" marR="0" lvl="0" indent="0" algn="l" rtl="0">
                        <a:spcBef>
                          <a:spcPts val="0"/>
                        </a:spcBef>
                        <a:spcAft>
                          <a:spcPts val="0"/>
                        </a:spcAft>
                        <a:buNone/>
                      </a:pPr>
                      <a:r>
                        <a:rPr lang="en-IN" sz="1000" b="1" dirty="0"/>
                        <a:t>Authors &amp;Year</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a:t>Methodology or Techniques used</a:t>
                      </a:r>
                      <a:endParaRPr sz="1000" b="1">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t>Advantages</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t>Issues</a:t>
                      </a:r>
                      <a:endParaRPr sz="10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1000" b="1" dirty="0"/>
                        <a:t>Metrics used</a:t>
                      </a: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0"/>
                  </a:ext>
                </a:extLst>
              </a:tr>
              <a:tr h="421139">
                <a:tc>
                  <a:txBody>
                    <a:bodyPr/>
                    <a:lstStyle/>
                    <a:p>
                      <a:pPr marL="0" marR="0" lvl="0" indent="0" algn="l" rtl="0">
                        <a:spcBef>
                          <a:spcPts val="0"/>
                        </a:spcBef>
                        <a:spcAft>
                          <a:spcPts val="0"/>
                        </a:spcAft>
                        <a:buNone/>
                      </a:pPr>
                      <a:r>
                        <a:rPr lang="en-IN" sz="1000" dirty="0">
                          <a:sym typeface="Tahoma"/>
                        </a:rPr>
                        <a:t>2019</a:t>
                      </a:r>
                      <a:endParaRPr sz="100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900" b="1" dirty="0" err="1">
                          <a:sym typeface="Tahoma"/>
                        </a:rPr>
                        <a:t>AlexNet</a:t>
                      </a:r>
                      <a:r>
                        <a:rPr lang="en-IN" sz="900" b="1" dirty="0">
                          <a:sym typeface="Tahoma"/>
                        </a:rPr>
                        <a:t>, Ordinary CNN, VGG-16, LIN, Inception-v3, and </a:t>
                      </a:r>
                      <a:r>
                        <a:rPr lang="en-IN" sz="900" b="1" dirty="0" err="1">
                          <a:sym typeface="Tahoma"/>
                        </a:rPr>
                        <a:t>ResNet</a:t>
                      </a:r>
                      <a:r>
                        <a:rPr lang="en-IN" sz="900" b="1" dirty="0">
                          <a:sym typeface="Tahoma"/>
                        </a:rPr>
                        <a:t>, Lévy flight, </a:t>
                      </a:r>
                      <a:r>
                        <a:rPr lang="en-IN" sz="900" b="1" dirty="0" err="1">
                          <a:sym typeface="Tahoma"/>
                        </a:rPr>
                        <a:t>ReLU</a:t>
                      </a:r>
                      <a:endParaRPr lang="en-IN" sz="900" b="1" dirty="0">
                        <a:latin typeface="Tahoma"/>
                        <a:ea typeface="Tahoma"/>
                        <a:cs typeface="Tahoma"/>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a:sym typeface="Tahoma"/>
                        </a:rPr>
                        <a:t>size of input images in the input is considered 28×28 pixel.</a:t>
                      </a:r>
                      <a:endParaRPr sz="900" b="1">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doesn’t give the best global solution</a:t>
                      </a: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Accuracy</a:t>
                      </a:r>
                      <a:endParaRPr sz="900" b="1" dirty="0">
                        <a:latin typeface="Tahoma"/>
                        <a:ea typeface="Tahoma"/>
                        <a:cs typeface="Tahoma"/>
                        <a:sym typeface="Tahoma"/>
                      </a:endParaRPr>
                    </a:p>
                  </a:txBody>
                  <a:tcPr marL="51431" marR="51431" marT="0" marB="0"/>
                </a:tc>
                <a:extLst>
                  <a:ext uri="{0D108BD9-81ED-4DB2-BD59-A6C34878D82A}">
                    <a16:rowId xmlns:a16="http://schemas.microsoft.com/office/drawing/2014/main" val="10001"/>
                  </a:ext>
                </a:extLst>
              </a:tr>
              <a:tr h="617220">
                <a:tc>
                  <a:txBody>
                    <a:bodyPr/>
                    <a:lstStyle/>
                    <a:p>
                      <a:pPr marL="0" marR="0" lvl="0" indent="0" algn="l" rtl="0">
                        <a:spcBef>
                          <a:spcPts val="0"/>
                        </a:spcBef>
                        <a:spcAft>
                          <a:spcPts val="0"/>
                        </a:spcAft>
                        <a:buNone/>
                      </a:pPr>
                      <a:r>
                        <a:rPr lang="en-IN" sz="1000" dirty="0">
                          <a:sym typeface="Tahoma"/>
                        </a:rPr>
                        <a:t>2019</a:t>
                      </a:r>
                      <a:endParaRPr sz="1000" dirty="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900" b="1" dirty="0">
                          <a:sym typeface="Tahoma"/>
                        </a:rPr>
                        <a:t>CNN, Feature Extraction, HSV format</a:t>
                      </a:r>
                      <a:endParaRPr lang="en-IN" sz="900" b="1" dirty="0">
                        <a:latin typeface="Tahoma"/>
                        <a:ea typeface="Tahoma"/>
                        <a:cs typeface="Tahoma"/>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Accuracy of 98%. for melanoma skin cancer detection and 93% for melanoma type, TPR of 94.25%, FPR of 3.56%, and EP of 4%, average accuracy of 91.66%</a:t>
                      </a: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900" b="1" dirty="0">
                          <a:sym typeface="Tahoma"/>
                        </a:rPr>
                        <a:t>high error rates, 25.6% Caucasian error and 23.2 Xanthous error, validation loss of 57.56%</a:t>
                      </a:r>
                      <a:endParaRPr sz="900" b="1" dirty="0">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Accuracy</a:t>
                      </a:r>
                      <a:endParaRPr sz="900" b="1" dirty="0">
                        <a:latin typeface="Tahoma"/>
                        <a:ea typeface="Tahoma"/>
                        <a:cs typeface="Tahoma"/>
                        <a:sym typeface="Tahoma"/>
                      </a:endParaRPr>
                    </a:p>
                  </a:txBody>
                  <a:tcPr marL="51431" marR="51431" marT="0" marB="0"/>
                </a:tc>
                <a:extLst>
                  <a:ext uri="{0D108BD9-81ED-4DB2-BD59-A6C34878D82A}">
                    <a16:rowId xmlns:a16="http://schemas.microsoft.com/office/drawing/2014/main" val="10002"/>
                  </a:ext>
                </a:extLst>
              </a:tr>
              <a:tr h="601980">
                <a:tc>
                  <a:txBody>
                    <a:bodyPr/>
                    <a:lstStyle/>
                    <a:p>
                      <a:pPr marL="0" marR="0" lvl="0" indent="0" algn="l" rtl="0">
                        <a:spcBef>
                          <a:spcPts val="0"/>
                        </a:spcBef>
                        <a:spcAft>
                          <a:spcPts val="0"/>
                        </a:spcAft>
                        <a:buNone/>
                      </a:pPr>
                      <a:r>
                        <a:rPr lang="en-IN" sz="1000">
                          <a:sym typeface="Tahoma"/>
                        </a:rPr>
                        <a:t>2019</a:t>
                      </a:r>
                      <a:endParaRPr sz="100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CNN, </a:t>
                      </a:r>
                      <a:r>
                        <a:rPr lang="en-IN" sz="900" b="1" dirty="0" err="1">
                          <a:sym typeface="Tahoma"/>
                        </a:rPr>
                        <a:t>keras</a:t>
                      </a:r>
                      <a:r>
                        <a:rPr lang="en-IN" sz="900" b="1" dirty="0">
                          <a:sym typeface="Tahoma"/>
                        </a:rPr>
                        <a:t>, </a:t>
                      </a:r>
                      <a:r>
                        <a:rPr lang="en-IN" sz="900" b="1" dirty="0" err="1">
                          <a:sym typeface="Tahoma"/>
                        </a:rPr>
                        <a:t>AlexNet</a:t>
                      </a:r>
                      <a:r>
                        <a:rPr lang="en-IN" sz="900" b="1" dirty="0">
                          <a:sym typeface="Tahoma"/>
                        </a:rPr>
                        <a:t>, VGG16, SGD optimiser</a:t>
                      </a: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trained on more than 126k images, higher image augmentation (24x) and image resolution (1k), the same performances can be achieved using less than</a:t>
                      </a:r>
                      <a:endParaRPr sz="900" b="1" dirty="0">
                        <a:sym typeface="Tahoma"/>
                      </a:endParaRPr>
                    </a:p>
                    <a:p>
                      <a:pPr marL="0" marR="0" lvl="0" indent="0" algn="l" rtl="0">
                        <a:spcBef>
                          <a:spcPts val="0"/>
                        </a:spcBef>
                        <a:spcAft>
                          <a:spcPts val="0"/>
                        </a:spcAft>
                        <a:buSzPts val="1100"/>
                        <a:buNone/>
                      </a:pPr>
                      <a:r>
                        <a:rPr lang="en-IN" sz="900" b="1" dirty="0">
                          <a:sym typeface="Tahoma"/>
                        </a:rPr>
                        <a:t>5000 images,  No impact of image resize filters</a:t>
                      </a:r>
                      <a:endParaRPr sz="900" b="1" dirty="0">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Experiments at 277x277 pixel resolution, Experiments without transfer learning</a:t>
                      </a: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US" sz="900" b="1" dirty="0">
                          <a:sym typeface="Tahoma"/>
                        </a:rPr>
                        <a:t>Accuracy</a:t>
                      </a:r>
                      <a:endParaRPr sz="900" b="1" dirty="0">
                        <a:latin typeface="Tahoma"/>
                        <a:ea typeface="Tahoma"/>
                        <a:cs typeface="Tahoma"/>
                        <a:sym typeface="Tahoma"/>
                      </a:endParaRPr>
                    </a:p>
                  </a:txBody>
                  <a:tcPr marL="51431" marR="51431" marT="0" marB="0"/>
                </a:tc>
                <a:extLst>
                  <a:ext uri="{0D108BD9-81ED-4DB2-BD59-A6C34878D82A}">
                    <a16:rowId xmlns:a16="http://schemas.microsoft.com/office/drawing/2014/main" val="10003"/>
                  </a:ext>
                </a:extLst>
              </a:tr>
              <a:tr h="573677">
                <a:tc>
                  <a:txBody>
                    <a:bodyPr/>
                    <a:lstStyle/>
                    <a:p>
                      <a:pPr marL="0" marR="0" lvl="0" indent="0" algn="l" rtl="0">
                        <a:spcBef>
                          <a:spcPts val="0"/>
                        </a:spcBef>
                        <a:spcAft>
                          <a:spcPts val="0"/>
                        </a:spcAft>
                        <a:buNone/>
                      </a:pPr>
                      <a:r>
                        <a:rPr lang="en-IN" sz="1000">
                          <a:sym typeface="Tahoma"/>
                        </a:rPr>
                        <a:t>2019</a:t>
                      </a:r>
                      <a:endParaRPr sz="100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CNN, grad-CAM, TensorFlow, Inception-ResNet-v2, </a:t>
                      </a:r>
                    </a:p>
                    <a:p>
                      <a:pPr marL="0" marR="0" lvl="0" indent="0" algn="l" rtl="0">
                        <a:spcBef>
                          <a:spcPts val="0"/>
                        </a:spcBef>
                        <a:spcAft>
                          <a:spcPts val="0"/>
                        </a:spcAft>
                        <a:buSzPts val="1100"/>
                        <a:buNone/>
                      </a:pPr>
                      <a:r>
                        <a:rPr lang="en-IN" sz="900" b="1" dirty="0">
                          <a:sym typeface="Tahoma"/>
                        </a:rPr>
                        <a:t>DenseNet121, </a:t>
                      </a:r>
                      <a:r>
                        <a:rPr lang="en-IN" sz="900" b="1" dirty="0" err="1">
                          <a:sym typeface="Tahoma"/>
                        </a:rPr>
                        <a:t>Xception</a:t>
                      </a:r>
                      <a:endParaRPr lang="en-IN" sz="900" b="1" dirty="0">
                        <a:latin typeface="Tahoma"/>
                        <a:ea typeface="Tahoma"/>
                        <a:cs typeface="Tahoma"/>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900" b="1" dirty="0">
                          <a:sym typeface="Tahoma"/>
                        </a:rPr>
                        <a:t>consists of 150,223 clinical images from 543 different skin diseases, achieved an accuracy of 87.25 ± 2.24% on the dermoscopic images for four common skin diseases, including SK, BCC, psoriasis and melanocytic nevus.</a:t>
                      </a:r>
                    </a:p>
                    <a:p>
                      <a:pPr marL="0" marR="0" lvl="0" indent="0" algn="l" rtl="0">
                        <a:spcBef>
                          <a:spcPts val="0"/>
                        </a:spcBef>
                        <a:spcAft>
                          <a:spcPts val="0"/>
                        </a:spcAft>
                        <a:buClr>
                          <a:schemeClr val="dk1"/>
                        </a:buClr>
                        <a:buSzPts val="1100"/>
                        <a:buFont typeface="Arial"/>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US" sz="900" b="1" dirty="0">
                          <a:sym typeface="Tahoma"/>
                        </a:rPr>
                        <a:t>Imbalance in sample – creates inefficiency with CNN to differentiate between similar diseases</a:t>
                      </a:r>
                      <a:endParaRPr sz="900" b="1" dirty="0">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US" sz="900" b="1" dirty="0">
                          <a:sym typeface="Tahoma"/>
                        </a:rPr>
                        <a:t>Accuracy</a:t>
                      </a:r>
                      <a:endParaRPr sz="900" b="1" dirty="0">
                        <a:latin typeface="Tahoma"/>
                        <a:ea typeface="Tahoma"/>
                        <a:cs typeface="Tahoma"/>
                        <a:sym typeface="Tahoma"/>
                      </a:endParaRPr>
                    </a:p>
                  </a:txBody>
                  <a:tcPr marL="51431" marR="51431" marT="0" marB="0"/>
                </a:tc>
                <a:extLst>
                  <a:ext uri="{0D108BD9-81ED-4DB2-BD59-A6C34878D82A}">
                    <a16:rowId xmlns:a16="http://schemas.microsoft.com/office/drawing/2014/main" val="10004"/>
                  </a:ext>
                </a:extLst>
              </a:tr>
              <a:tr h="799072">
                <a:tc>
                  <a:txBody>
                    <a:bodyPr/>
                    <a:lstStyle/>
                    <a:p>
                      <a:pPr marL="0" marR="0" lvl="0" indent="0" algn="l" rtl="0">
                        <a:spcBef>
                          <a:spcPts val="0"/>
                        </a:spcBef>
                        <a:spcAft>
                          <a:spcPts val="0"/>
                        </a:spcAft>
                        <a:buNone/>
                      </a:pPr>
                      <a:r>
                        <a:rPr lang="en-IN" sz="1000">
                          <a:sym typeface="Tahoma"/>
                        </a:rPr>
                        <a:t>2020</a:t>
                      </a:r>
                      <a:endParaRPr sz="1000">
                        <a:latin typeface="Tahoma"/>
                        <a:ea typeface="Tahoma"/>
                        <a:cs typeface="Tahoma"/>
                        <a:sym typeface="Tahoma"/>
                      </a:endParaRPr>
                    </a:p>
                  </a:txBody>
                  <a:tcPr marL="51431" marR="51431"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900" b="1" dirty="0">
                          <a:sym typeface="Tahoma"/>
                        </a:rPr>
                        <a:t>MVSM classifier, CNN, feature extraction, GLCM, SVM, ABCD</a:t>
                      </a:r>
                      <a:endParaRPr lang="en-IN" sz="1000" b="1" dirty="0">
                        <a:latin typeface="Tahoma"/>
                        <a:ea typeface="Tahoma"/>
                        <a:cs typeface="Tahoma"/>
                        <a:sym typeface="Tahoma"/>
                      </a:endParaRPr>
                    </a:p>
                    <a:p>
                      <a:pPr marL="0" marR="0" lvl="0" indent="0" algn="l" rtl="0">
                        <a:spcBef>
                          <a:spcPts val="0"/>
                        </a:spcBef>
                        <a:spcAft>
                          <a:spcPts val="0"/>
                        </a:spcAft>
                        <a:buNone/>
                      </a:pP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Clr>
                          <a:schemeClr val="dk1"/>
                        </a:buClr>
                        <a:buSzPts val="1100"/>
                        <a:buFont typeface="Arial"/>
                        <a:buNone/>
                      </a:pPr>
                      <a:r>
                        <a:rPr lang="en-IN" sz="900" b="1" dirty="0">
                          <a:sym typeface="Tahoma"/>
                        </a:rPr>
                        <a:t>dataset which consists of eight different classes is compressed into 800 images and applied, The accuracy achieved is about 96.25%.</a:t>
                      </a: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accuracy is lowered if minute amounts of foreign elements are found on the sample</a:t>
                      </a:r>
                      <a:endParaRPr sz="900" b="1" dirty="0">
                        <a:latin typeface="Tahoma"/>
                        <a:ea typeface="Tahoma"/>
                        <a:cs typeface="Tahoma"/>
                        <a:sym typeface="Tahoma"/>
                      </a:endParaRPr>
                    </a:p>
                  </a:txBody>
                  <a:tcPr marL="51431" marR="51431" marT="0" marB="0"/>
                </a:tc>
                <a:tc>
                  <a:txBody>
                    <a:bodyPr/>
                    <a:lstStyle/>
                    <a:p>
                      <a:pPr marL="0" marR="0" lvl="0" indent="0" algn="l" rtl="0">
                        <a:spcBef>
                          <a:spcPts val="0"/>
                        </a:spcBef>
                        <a:spcAft>
                          <a:spcPts val="0"/>
                        </a:spcAft>
                        <a:buNone/>
                      </a:pPr>
                      <a:r>
                        <a:rPr lang="en-IN" sz="900" b="1" dirty="0">
                          <a:sym typeface="Tahoma"/>
                        </a:rPr>
                        <a:t>Accuracy</a:t>
                      </a:r>
                      <a:endParaRPr sz="1000" b="1" dirty="0">
                        <a:latin typeface="Tahoma"/>
                        <a:ea typeface="Tahoma"/>
                        <a:cs typeface="Tahoma"/>
                        <a:sym typeface="Tahoma"/>
                      </a:endParaRPr>
                    </a:p>
                  </a:txBody>
                  <a:tcPr marL="51431" marR="51431"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8"/>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Issues in Existing Systems</a:t>
            </a:r>
            <a:endParaRPr/>
          </a:p>
        </p:txBody>
      </p:sp>
      <p:sp>
        <p:nvSpPr>
          <p:cNvPr id="132" name="Google Shape;132;p8"/>
          <p:cNvSpPr txBox="1">
            <a:spLocks noGrp="1"/>
          </p:cNvSpPr>
          <p:nvPr>
            <p:ph type="body" idx="1"/>
          </p:nvPr>
        </p:nvSpPr>
        <p:spPr>
          <a:xfrm>
            <a:off x="628650" y="1369218"/>
            <a:ext cx="7886700" cy="3682841"/>
          </a:xfrm>
          <a:prstGeom prst="rect">
            <a:avLst/>
          </a:prstGeom>
          <a:noFill/>
          <a:ln>
            <a:noFill/>
          </a:ln>
        </p:spPr>
        <p:txBody>
          <a:bodyPr spcFirstLastPara="1" vert="horz" wrap="square" lIns="68569" tIns="34275" rIns="68569" bIns="34275" rtlCol="0" anchor="t" anchorCtr="0">
            <a:normAutofit/>
          </a:bodyPr>
          <a:lstStyle/>
          <a:p>
            <a:pPr marL="0" indent="0">
              <a:lnSpc>
                <a:spcPct val="107000"/>
              </a:lnSpc>
              <a:spcAft>
                <a:spcPts val="800"/>
              </a:spcAft>
            </a:pPr>
            <a:r>
              <a:rPr lang="en-IN" sz="1800" b="1" dirty="0">
                <a:latin typeface="Calibri" panose="020F0502020204030204" pitchFamily="34" charset="0"/>
                <a:ea typeface="Calibri"/>
                <a:cs typeface="Times New Roman" panose="02020603050405020304" pitchFamily="18" charset="0"/>
              </a:rPr>
              <a:t>low accuracy – 16, 18,  22,  23,  29, 30</a:t>
            </a:r>
          </a:p>
          <a:p>
            <a:pPr marL="0" indent="0">
              <a:lnSpc>
                <a:spcPct val="107000"/>
              </a:lnSpc>
              <a:spcAft>
                <a:spcPts val="800"/>
              </a:spcAft>
            </a:pPr>
            <a:r>
              <a:rPr lang="en-IN" sz="1800" b="1" dirty="0">
                <a:latin typeface="Calibri" panose="020F0502020204030204" pitchFamily="34" charset="0"/>
                <a:ea typeface="Calibri"/>
                <a:cs typeface="Times New Roman" panose="02020603050405020304" pitchFamily="18" charset="0"/>
              </a:rPr>
              <a:t> time consuming – 13, 23, 28,  29</a:t>
            </a:r>
          </a:p>
          <a:p>
            <a:pPr marL="0" indent="0">
              <a:lnSpc>
                <a:spcPct val="107000"/>
              </a:lnSpc>
              <a:spcAft>
                <a:spcPts val="800"/>
              </a:spcAft>
            </a:pPr>
            <a:r>
              <a:rPr lang="en-IN" sz="1800" b="1" dirty="0">
                <a:latin typeface="Calibri" panose="020F0502020204030204" pitchFamily="34" charset="0"/>
                <a:ea typeface="Calibri"/>
                <a:cs typeface="Times New Roman" panose="02020603050405020304" pitchFamily="18" charset="0"/>
              </a:rPr>
              <a:t> Variants and inadequate Dataset – 14, 19, 11</a:t>
            </a:r>
          </a:p>
          <a:p>
            <a:pPr marL="0" indent="0">
              <a:lnSpc>
                <a:spcPct val="107000"/>
              </a:lnSpc>
              <a:spcAft>
                <a:spcPts val="800"/>
              </a:spcAft>
            </a:pPr>
            <a:r>
              <a:rPr lang="en-IN" sz="1800" b="1" dirty="0">
                <a:latin typeface="Calibri" panose="020F0502020204030204" pitchFamily="34" charset="0"/>
                <a:ea typeface="Calibri"/>
                <a:cs typeface="Times New Roman" panose="02020603050405020304" pitchFamily="18" charset="0"/>
              </a:rPr>
              <a:t> improper detection – 12, 15, 20, 21, 27, 30</a:t>
            </a:r>
            <a:endParaRPr lang="en-US" sz="1800" dirty="0">
              <a:ea typeface="Calibri"/>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9"/>
          <p:cNvSpPr txBox="1">
            <a:spLocks noGrp="1"/>
          </p:cNvSpPr>
          <p:nvPr>
            <p:ph type="title"/>
          </p:nvPr>
        </p:nvSpPr>
        <p:spPr>
          <a:xfrm>
            <a:off x="628650" y="273844"/>
            <a:ext cx="7886700" cy="994172"/>
          </a:xfrm>
          <a:prstGeom prst="rect">
            <a:avLst/>
          </a:prstGeom>
          <a:noFill/>
          <a:ln>
            <a:noFill/>
          </a:ln>
        </p:spPr>
        <p:txBody>
          <a:bodyPr spcFirstLastPara="1" vert="horz" wrap="square" lIns="68569" tIns="34275" rIns="68569" bIns="34275" rtlCol="0" anchor="ctr" anchorCtr="0">
            <a:normAutofit/>
          </a:bodyPr>
          <a:lstStyle/>
          <a:p>
            <a:pPr algn="l">
              <a:lnSpc>
                <a:spcPct val="90000"/>
              </a:lnSpc>
              <a:spcBef>
                <a:spcPts val="0"/>
              </a:spcBef>
              <a:buClr>
                <a:schemeClr val="dk1"/>
              </a:buClr>
              <a:buSzPts val="4400"/>
            </a:pPr>
            <a:r>
              <a:rPr lang="en-IN"/>
              <a:t>Motivation and Objective </a:t>
            </a:r>
            <a:endParaRPr/>
          </a:p>
        </p:txBody>
      </p:sp>
      <p:sp>
        <p:nvSpPr>
          <p:cNvPr id="138" name="Google Shape;138;p9"/>
          <p:cNvSpPr txBox="1">
            <a:spLocks noGrp="1"/>
          </p:cNvSpPr>
          <p:nvPr>
            <p:ph type="body" idx="1"/>
          </p:nvPr>
        </p:nvSpPr>
        <p:spPr>
          <a:xfrm>
            <a:off x="628650" y="1369219"/>
            <a:ext cx="7886700" cy="3263504"/>
          </a:xfrm>
          <a:prstGeom prst="rect">
            <a:avLst/>
          </a:prstGeom>
          <a:noFill/>
          <a:ln>
            <a:noFill/>
          </a:ln>
        </p:spPr>
        <p:txBody>
          <a:bodyPr spcFirstLastPara="1" vert="horz" wrap="square" lIns="68569" tIns="34275" rIns="68569" bIns="34275" rtlCol="0" anchor="t" anchorCtr="0">
            <a:normAutofit/>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Skin cancer is an alarming disease for mankind. The necessity of early diagnosis of the skin cancer have been increased because of the rapid growth rate of Melanoma skin cancer, its high treatment costs, and death rate. This cancer cells are detected manually and it takes time to cure in most of the cases.</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features of the affected skin cells are extracted after the segmentation of the dermoscopic images using feature extraction technique.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2002</Words>
  <Application>Microsoft Office PowerPoint</Application>
  <PresentationFormat>On-screen Show (16:9)</PresentationFormat>
  <Paragraphs>271</Paragraphs>
  <Slides>18</Slides>
  <Notes>15</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Skin Cancer Detection using  Convolutional Neural Network</vt:lpstr>
      <vt:lpstr>Literature Survey 1-5</vt:lpstr>
      <vt:lpstr>Literature Survey 6-10</vt:lpstr>
      <vt:lpstr>Literature Survey 11-15</vt:lpstr>
      <vt:lpstr>Literature Survey 16-20</vt:lpstr>
      <vt:lpstr>Literature Survey 21-25</vt:lpstr>
      <vt:lpstr>Literature Survey 26-30</vt:lpstr>
      <vt:lpstr>Issues in Existing Systems</vt:lpstr>
      <vt:lpstr>Motivation and Objective </vt:lpstr>
      <vt:lpstr>Problem Statement</vt:lpstr>
      <vt:lpstr>Proposed title of project</vt:lpstr>
      <vt:lpstr>Architecture of the proposed system</vt:lpstr>
      <vt:lpstr>PowerPoint Presentation</vt:lpstr>
      <vt:lpstr>Modules and its Description</vt:lpstr>
      <vt:lpstr>Dataset</vt:lpstr>
      <vt:lpstr>Evaluation Metrics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Skin Cancer Detection using  Convolutional Neural Network</dc:title>
  <dc:creator/>
  <cp:lastModifiedBy>PERUMALLA SASANK</cp:lastModifiedBy>
  <cp:revision>2</cp:revision>
  <dcterms:created xsi:type="dcterms:W3CDTF">2017-08-01T15:40:51Z</dcterms:created>
  <dcterms:modified xsi:type="dcterms:W3CDTF">2021-04-03T05:49:24Z</dcterms:modified>
</cp:coreProperties>
</file>